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84" r:id="rId2"/>
    <p:sldId id="368" r:id="rId3"/>
    <p:sldId id="369" r:id="rId4"/>
    <p:sldId id="366" r:id="rId5"/>
    <p:sldId id="349" r:id="rId6"/>
    <p:sldId id="350" r:id="rId7"/>
    <p:sldId id="358" r:id="rId8"/>
    <p:sldId id="351" r:id="rId9"/>
    <p:sldId id="359" r:id="rId10"/>
    <p:sldId id="360" r:id="rId11"/>
    <p:sldId id="352" r:id="rId12"/>
    <p:sldId id="353" r:id="rId13"/>
    <p:sldId id="354" r:id="rId14"/>
    <p:sldId id="356" r:id="rId15"/>
    <p:sldId id="362" r:id="rId16"/>
    <p:sldId id="371" r:id="rId17"/>
    <p:sldId id="355" r:id="rId18"/>
    <p:sldId id="363" r:id="rId19"/>
    <p:sldId id="372" r:id="rId20"/>
    <p:sldId id="357" r:id="rId21"/>
    <p:sldId id="361" r:id="rId22"/>
    <p:sldId id="344" r:id="rId23"/>
    <p:sldId id="345" r:id="rId24"/>
    <p:sldId id="346" r:id="rId25"/>
    <p:sldId id="347" r:id="rId26"/>
    <p:sldId id="348" r:id="rId27"/>
    <p:sldId id="364" r:id="rId28"/>
    <p:sldId id="370" r:id="rId29"/>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57" autoAdjust="0"/>
    <p:restoredTop sz="94660"/>
  </p:normalViewPr>
  <p:slideViewPr>
    <p:cSldViewPr>
      <p:cViewPr>
        <p:scale>
          <a:sx n="87" d="100"/>
          <a:sy n="87" d="100"/>
        </p:scale>
        <p:origin x="-1109" y="-5"/>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90FE13-6828-4FA5-8390-85C0451982E2}" type="datetimeFigureOut">
              <a:rPr lang="de-DE" smtClean="0"/>
              <a:t>30.11.2020</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8627F9-C194-4012-BE23-D036C7EC8B22}" type="slidenum">
              <a:rPr lang="de-DE" smtClean="0"/>
              <a:t>‹Nr.›</a:t>
            </a:fld>
            <a:endParaRPr lang="de-DE"/>
          </a:p>
        </p:txBody>
      </p:sp>
    </p:spTree>
    <p:extLst>
      <p:ext uri="{BB962C8B-B14F-4D97-AF65-F5344CB8AC3E}">
        <p14:creationId xmlns:p14="http://schemas.microsoft.com/office/powerpoint/2010/main" val="2449531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Am angegebenen Ort</a:t>
            </a:r>
          </a:p>
        </p:txBody>
      </p:sp>
      <p:sp>
        <p:nvSpPr>
          <p:cNvPr id="4" name="Foliennummernplatzhalter 3"/>
          <p:cNvSpPr>
            <a:spLocks noGrp="1"/>
          </p:cNvSpPr>
          <p:nvPr>
            <p:ph type="sldNum" sz="quarter" idx="5"/>
          </p:nvPr>
        </p:nvSpPr>
        <p:spPr/>
        <p:txBody>
          <a:bodyPr/>
          <a:lstStyle/>
          <a:p>
            <a:fld id="{A48627F9-C194-4012-BE23-D036C7EC8B22}" type="slidenum">
              <a:rPr lang="de-DE" smtClean="0"/>
              <a:t>10</a:t>
            </a:fld>
            <a:endParaRPr lang="de-DE"/>
          </a:p>
        </p:txBody>
      </p:sp>
    </p:spTree>
    <p:extLst>
      <p:ext uri="{BB962C8B-B14F-4D97-AF65-F5344CB8AC3E}">
        <p14:creationId xmlns:p14="http://schemas.microsoft.com/office/powerpoint/2010/main" val="1508906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48627F9-C194-4012-BE23-D036C7EC8B22}" type="slidenum">
              <a:rPr lang="de-DE" smtClean="0"/>
              <a:t>20</a:t>
            </a:fld>
            <a:endParaRPr lang="de-DE"/>
          </a:p>
        </p:txBody>
      </p:sp>
    </p:spTree>
    <p:extLst>
      <p:ext uri="{BB962C8B-B14F-4D97-AF65-F5344CB8AC3E}">
        <p14:creationId xmlns:p14="http://schemas.microsoft.com/office/powerpoint/2010/main" val="27501028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10" name="Picture 23" descr="star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2764"/>
            <a:ext cx="91440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685800" y="1628800"/>
            <a:ext cx="7772400" cy="1470025"/>
          </a:xfrm>
        </p:spPr>
        <p:txBody>
          <a:bodyPr/>
          <a:lstStyle/>
          <a:p>
            <a:r>
              <a:rPr lang="de-DE" dirty="0"/>
              <a:t>Titelmasterformat durch Klicken bearbeiten</a:t>
            </a:r>
          </a:p>
        </p:txBody>
      </p:sp>
      <p:sp>
        <p:nvSpPr>
          <p:cNvPr id="3" name="Untertitel 2"/>
          <p:cNvSpPr>
            <a:spLocks noGrp="1"/>
          </p:cNvSpPr>
          <p:nvPr>
            <p:ph type="subTitle" idx="1"/>
          </p:nvPr>
        </p:nvSpPr>
        <p:spPr>
          <a:xfrm>
            <a:off x="1371600" y="3421792"/>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4" name="Datumsplatzhalter 3"/>
          <p:cNvSpPr>
            <a:spLocks noGrp="1"/>
          </p:cNvSpPr>
          <p:nvPr>
            <p:ph type="dt" sz="half" idx="10"/>
          </p:nvPr>
        </p:nvSpPr>
        <p:spPr>
          <a:xfrm>
            <a:off x="107504" y="6453336"/>
            <a:ext cx="2133600" cy="293117"/>
          </a:xfrm>
        </p:spPr>
        <p:txBody>
          <a:bodyPr/>
          <a:lstStyle/>
          <a:p>
            <a:endParaRPr lang="de-DE" dirty="0"/>
          </a:p>
        </p:txBody>
      </p:sp>
      <p:sp>
        <p:nvSpPr>
          <p:cNvPr id="5" name="Fußzeilenplatzhalter 4"/>
          <p:cNvSpPr>
            <a:spLocks noGrp="1"/>
          </p:cNvSpPr>
          <p:nvPr>
            <p:ph type="ftr" sz="quarter" idx="11"/>
          </p:nvPr>
        </p:nvSpPr>
        <p:spPr>
          <a:xfrm>
            <a:off x="3124200" y="6453336"/>
            <a:ext cx="2895600" cy="268139"/>
          </a:xfrm>
        </p:spPr>
        <p:txBody>
          <a:bodyPr/>
          <a:lstStyle/>
          <a:p>
            <a:endParaRPr lang="de-DE" dirty="0"/>
          </a:p>
        </p:txBody>
      </p:sp>
      <p:sp>
        <p:nvSpPr>
          <p:cNvPr id="11" name="Text Box 19"/>
          <p:cNvSpPr txBox="1">
            <a:spLocks noChangeArrowheads="1"/>
          </p:cNvSpPr>
          <p:nvPr userDrawn="1"/>
        </p:nvSpPr>
        <p:spPr bwMode="auto">
          <a:xfrm>
            <a:off x="2128838" y="130175"/>
            <a:ext cx="6769100" cy="922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pitchFamily="-12" charset="-128"/>
              </a:defRPr>
            </a:lvl1pPr>
            <a:lvl2pPr marL="742950" indent="-285750">
              <a:defRPr sz="2400">
                <a:solidFill>
                  <a:schemeClr val="tx1"/>
                </a:solidFill>
                <a:latin typeface="Arial" charset="0"/>
                <a:ea typeface="ＭＳ Ｐゴシック" pitchFamily="-12" charset="-128"/>
              </a:defRPr>
            </a:lvl2pPr>
            <a:lvl3pPr marL="1143000" indent="-228600">
              <a:defRPr sz="2400">
                <a:solidFill>
                  <a:schemeClr val="tx1"/>
                </a:solidFill>
                <a:latin typeface="Arial" charset="0"/>
                <a:ea typeface="ＭＳ Ｐゴシック" pitchFamily="-12" charset="-128"/>
              </a:defRPr>
            </a:lvl3pPr>
            <a:lvl4pPr marL="1600200" indent="-228600">
              <a:defRPr sz="2400">
                <a:solidFill>
                  <a:schemeClr val="tx1"/>
                </a:solidFill>
                <a:latin typeface="Arial" charset="0"/>
                <a:ea typeface="ＭＳ Ｐゴシック" pitchFamily="-12" charset="-128"/>
              </a:defRPr>
            </a:lvl4pPr>
            <a:lvl5pPr marL="2057400" indent="-228600">
              <a:defRPr sz="2400">
                <a:solidFill>
                  <a:schemeClr val="tx1"/>
                </a:solidFill>
                <a:latin typeface="Arial" charset="0"/>
                <a:ea typeface="ＭＳ Ｐゴシック" pitchFamily="-12"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2"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2"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2"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2" charset="-128"/>
              </a:defRPr>
            </a:lvl9pPr>
          </a:lstStyle>
          <a:p>
            <a:r>
              <a:rPr lang="de-DE" altLang="de-DE" sz="1800" b="1" dirty="0">
                <a:solidFill>
                  <a:srgbClr val="006C31"/>
                </a:solidFill>
                <a:latin typeface="LMU CompatilFact" pitchFamily="2" charset="0"/>
              </a:rPr>
              <a:t>Fakultät für Psychologie und Pädagogik</a:t>
            </a:r>
          </a:p>
          <a:p>
            <a:r>
              <a:rPr lang="de-DE" altLang="de-DE" sz="1800" b="1" dirty="0">
                <a:solidFill>
                  <a:srgbClr val="006C31"/>
                </a:solidFill>
                <a:latin typeface="LMU CompatilFact" pitchFamily="2" charset="0"/>
              </a:rPr>
              <a:t>Department für Pädagogik und Rehabilitation </a:t>
            </a:r>
          </a:p>
          <a:p>
            <a:r>
              <a:rPr lang="de-DE" altLang="de-DE" sz="1800" b="1" dirty="0">
                <a:solidFill>
                  <a:srgbClr val="006C31"/>
                </a:solidFill>
                <a:latin typeface="LMU CompatilFact" pitchFamily="2" charset="0"/>
              </a:rPr>
              <a:t>Lehrstuhl für Sprachheilpädagogik (Prof. Dr. Andreas Mayer)</a:t>
            </a:r>
          </a:p>
        </p:txBody>
      </p:sp>
    </p:spTree>
    <p:extLst>
      <p:ext uri="{BB962C8B-B14F-4D97-AF65-F5344CB8AC3E}">
        <p14:creationId xmlns:p14="http://schemas.microsoft.com/office/powerpoint/2010/main" val="969338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pic>
        <p:nvPicPr>
          <p:cNvPr id="7" name="Picture 28" descr="standar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1340768"/>
            <a:ext cx="8229600" cy="926976"/>
          </a:xfrm>
        </p:spPr>
        <p:txBody>
          <a:bodyPr>
            <a:noAutofit/>
          </a:bodyPr>
          <a:lstStyle>
            <a:lvl1pPr>
              <a:defRPr sz="3600"/>
            </a:lvl1pPr>
          </a:lstStyle>
          <a:p>
            <a:r>
              <a:rPr lang="de-DE" dirty="0"/>
              <a:t>Titelmasterformat durch Klicken bearbeiten</a:t>
            </a:r>
          </a:p>
        </p:txBody>
      </p:sp>
      <p:sp>
        <p:nvSpPr>
          <p:cNvPr id="3" name="Inhaltsplatzhalter 2"/>
          <p:cNvSpPr>
            <a:spLocks noGrp="1"/>
          </p:cNvSpPr>
          <p:nvPr>
            <p:ph idx="1"/>
          </p:nvPr>
        </p:nvSpPr>
        <p:spPr>
          <a:xfrm>
            <a:off x="457200" y="2420888"/>
            <a:ext cx="8229600" cy="3921299"/>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p:cNvSpPr>
            <a:spLocks noGrp="1"/>
          </p:cNvSpPr>
          <p:nvPr>
            <p:ph type="ftr" sz="quarter" idx="11"/>
          </p:nvPr>
        </p:nvSpPr>
        <p:spPr>
          <a:xfrm>
            <a:off x="1043608" y="6492875"/>
            <a:ext cx="7427168" cy="365125"/>
          </a:xfrm>
        </p:spPr>
        <p:txBody>
          <a:bodyPr/>
          <a:lstStyle>
            <a:lvl1pPr>
              <a:defRPr b="1">
                <a:solidFill>
                  <a:schemeClr val="accent3">
                    <a:lumMod val="50000"/>
                  </a:schemeClr>
                </a:solidFill>
              </a:defRPr>
            </a:lvl1pPr>
          </a:lstStyle>
          <a:p>
            <a:endParaRPr lang="de-DE" dirty="0"/>
          </a:p>
        </p:txBody>
      </p:sp>
      <p:sp>
        <p:nvSpPr>
          <p:cNvPr id="8" name="Text Box 19"/>
          <p:cNvSpPr txBox="1">
            <a:spLocks noChangeArrowheads="1"/>
          </p:cNvSpPr>
          <p:nvPr userDrawn="1"/>
        </p:nvSpPr>
        <p:spPr bwMode="auto">
          <a:xfrm>
            <a:off x="2273300" y="276225"/>
            <a:ext cx="3746500" cy="5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pitchFamily="-12" charset="-128"/>
              </a:defRPr>
            </a:lvl1pPr>
            <a:lvl2pPr marL="742950" indent="-285750">
              <a:defRPr sz="2400">
                <a:solidFill>
                  <a:schemeClr val="tx1"/>
                </a:solidFill>
                <a:latin typeface="Arial" charset="0"/>
                <a:ea typeface="ＭＳ Ｐゴシック" pitchFamily="-12" charset="-128"/>
              </a:defRPr>
            </a:lvl2pPr>
            <a:lvl3pPr marL="1143000" indent="-228600">
              <a:defRPr sz="2400">
                <a:solidFill>
                  <a:schemeClr val="tx1"/>
                </a:solidFill>
                <a:latin typeface="Arial" charset="0"/>
                <a:ea typeface="ＭＳ Ｐゴシック" pitchFamily="-12" charset="-128"/>
              </a:defRPr>
            </a:lvl3pPr>
            <a:lvl4pPr marL="1600200" indent="-228600">
              <a:defRPr sz="2400">
                <a:solidFill>
                  <a:schemeClr val="tx1"/>
                </a:solidFill>
                <a:latin typeface="Arial" charset="0"/>
                <a:ea typeface="ＭＳ Ｐゴシック" pitchFamily="-12" charset="-128"/>
              </a:defRPr>
            </a:lvl4pPr>
            <a:lvl5pPr marL="2057400" indent="-228600">
              <a:defRPr sz="2400">
                <a:solidFill>
                  <a:schemeClr val="tx1"/>
                </a:solidFill>
                <a:latin typeface="Arial" charset="0"/>
                <a:ea typeface="ＭＳ Ｐゴシック" pitchFamily="-12"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2"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2"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2"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2" charset="-128"/>
              </a:defRPr>
            </a:lvl9pPr>
          </a:lstStyle>
          <a:p>
            <a:r>
              <a:rPr lang="de-DE" altLang="de-DE" sz="1600" b="1" dirty="0">
                <a:solidFill>
                  <a:srgbClr val="006C31"/>
                </a:solidFill>
                <a:latin typeface="LMU CompatilFact" pitchFamily="2" charset="0"/>
              </a:rPr>
              <a:t>Lehrstuhl für Sprachheilpädagogik </a:t>
            </a:r>
          </a:p>
          <a:p>
            <a:r>
              <a:rPr lang="de-DE" altLang="de-DE" sz="1600" b="1" dirty="0">
                <a:solidFill>
                  <a:srgbClr val="006C31"/>
                </a:solidFill>
                <a:latin typeface="LMU CompatilFact" pitchFamily="2" charset="0"/>
              </a:rPr>
              <a:t>Prof. Dr. Andreas Mayer</a:t>
            </a:r>
          </a:p>
        </p:txBody>
      </p:sp>
    </p:spTree>
    <p:extLst>
      <p:ext uri="{BB962C8B-B14F-4D97-AF65-F5344CB8AC3E}">
        <p14:creationId xmlns:p14="http://schemas.microsoft.com/office/powerpoint/2010/main" val="37798017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EB7FBE-E66E-48B0-A070-A514DB771990}" type="slidenum">
              <a:rPr lang="de-DE" smtClean="0"/>
              <a:t>‹Nr.›</a:t>
            </a:fld>
            <a:endParaRPr lang="de-DE"/>
          </a:p>
        </p:txBody>
      </p:sp>
    </p:spTree>
    <p:extLst>
      <p:ext uri="{BB962C8B-B14F-4D97-AF65-F5344CB8AC3E}">
        <p14:creationId xmlns:p14="http://schemas.microsoft.com/office/powerpoint/2010/main" val="2210562903"/>
      </p:ext>
    </p:extLst>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microsoft.com/office/2007/relationships/media" Target="../media/media13.m4a"/><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13.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hyperlink" Target="http://www.stottertherapieratgeber.de/allgemeines.html" TargetMode="External"/><Relationship Id="rId4" Type="http://schemas.openxmlformats.org/officeDocument/2006/relationships/notesSlide" Target="../notesSlides/notesSlide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hyperlink" Target="http://www.stottertherapieratgeber.de/allgemeines.html" TargetMode="Externa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492896"/>
            <a:ext cx="7772400" cy="2088232"/>
          </a:xfrm>
        </p:spPr>
        <p:txBody>
          <a:bodyPr>
            <a:noAutofit/>
          </a:bodyPr>
          <a:lstStyle/>
          <a:p>
            <a:r>
              <a:rPr lang="de-DE" sz="5000" b="1" dirty="0">
                <a:solidFill>
                  <a:srgbClr val="C00000"/>
                </a:solidFill>
                <a:latin typeface="LMU CompatilFact" panose="02000500060000020003" pitchFamily="2" charset="0"/>
              </a:rPr>
              <a:t>Zitation und Literaturverzeichnis</a:t>
            </a:r>
            <a:r>
              <a:rPr lang="de-DE" sz="3200" b="1" dirty="0">
                <a:solidFill>
                  <a:srgbClr val="C00000"/>
                </a:solidFill>
                <a:latin typeface="LMU CompatilFact" panose="02000500060000020003" pitchFamily="2" charset="0"/>
              </a:rPr>
              <a:t/>
            </a:r>
            <a:br>
              <a:rPr lang="de-DE" sz="3200" b="1" dirty="0">
                <a:solidFill>
                  <a:srgbClr val="C00000"/>
                </a:solidFill>
                <a:latin typeface="LMU CompatilFact" panose="02000500060000020003" pitchFamily="2" charset="0"/>
              </a:rPr>
            </a:br>
            <a:r>
              <a:rPr lang="de-DE" sz="3200" b="1" dirty="0">
                <a:solidFill>
                  <a:srgbClr val="C00000"/>
                </a:solidFill>
                <a:latin typeface="LMU CompatilFact" panose="02000500060000020003" pitchFamily="2" charset="0"/>
              </a:rPr>
              <a:t>- </a:t>
            </a:r>
            <a:br>
              <a:rPr lang="de-DE" sz="3200" b="1" dirty="0">
                <a:solidFill>
                  <a:srgbClr val="C00000"/>
                </a:solidFill>
                <a:latin typeface="LMU CompatilFact" panose="02000500060000020003" pitchFamily="2" charset="0"/>
              </a:rPr>
            </a:br>
            <a:r>
              <a:rPr lang="de-DE" sz="3200" b="1" dirty="0">
                <a:solidFill>
                  <a:schemeClr val="tx2"/>
                </a:solidFill>
                <a:latin typeface="LMU CompatilFact" panose="02000500060000020003" pitchFamily="2" charset="0"/>
              </a:rPr>
              <a:t>Vorgaben des Lehrstuhls für Sprachheilpädagogik in Anlehnung an die 7. Version der American Psychological </a:t>
            </a:r>
            <a:r>
              <a:rPr lang="de-DE" sz="3200" b="1" dirty="0" err="1">
                <a:solidFill>
                  <a:schemeClr val="tx2"/>
                </a:solidFill>
                <a:latin typeface="LMU CompatilFact" panose="02000500060000020003" pitchFamily="2" charset="0"/>
              </a:rPr>
              <a:t>Association</a:t>
            </a:r>
            <a:r>
              <a:rPr lang="de-DE" sz="3200" b="1" dirty="0">
                <a:solidFill>
                  <a:schemeClr val="tx2"/>
                </a:solidFill>
                <a:latin typeface="LMU CompatilFact" panose="02000500060000020003" pitchFamily="2" charset="0"/>
              </a:rPr>
              <a:t> (APA)</a:t>
            </a:r>
          </a:p>
        </p:txBody>
      </p:sp>
      <p:pic>
        <p:nvPicPr>
          <p:cNvPr id="7" name="Sound aufgezeichnet">
            <a:hlinkClick r:id="" action="ppaction://media"/>
            <a:extLst>
              <a:ext uri="{FF2B5EF4-FFF2-40B4-BE49-F238E27FC236}">
                <a16:creationId xmlns:a16="http://schemas.microsoft.com/office/drawing/2014/main" xmlns="" id="{469AF95C-4FA7-4BC3-9054-F7FFFAB49E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44408" y="1340768"/>
            <a:ext cx="609600" cy="609600"/>
          </a:xfrm>
          <a:prstGeom prst="rect">
            <a:avLst/>
          </a:prstGeom>
        </p:spPr>
      </p:pic>
    </p:spTree>
    <p:extLst>
      <p:ext uri="{BB962C8B-B14F-4D97-AF65-F5344CB8AC3E}">
        <p14:creationId xmlns:p14="http://schemas.microsoft.com/office/powerpoint/2010/main" val="176350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rgbClr val="C00000"/>
                </a:solidFill>
                <a:latin typeface="LMU CompatilFact" panose="02000500060000020003" pitchFamily="2" charset="0"/>
              </a:rPr>
              <a:t>häufige Fehler</a:t>
            </a:r>
          </a:p>
        </p:txBody>
      </p:sp>
      <p:sp>
        <p:nvSpPr>
          <p:cNvPr id="3" name="Inhaltsplatzhalter 2"/>
          <p:cNvSpPr>
            <a:spLocks noGrp="1"/>
          </p:cNvSpPr>
          <p:nvPr>
            <p:ph idx="1"/>
          </p:nvPr>
        </p:nvSpPr>
        <p:spPr>
          <a:xfrm>
            <a:off x="457200" y="2348880"/>
            <a:ext cx="8229600" cy="3993307"/>
          </a:xfrm>
        </p:spPr>
        <p:txBody>
          <a:bodyPr>
            <a:normAutofit/>
          </a:bodyPr>
          <a:lstStyle/>
          <a:p>
            <a:pPr>
              <a:lnSpc>
                <a:spcPct val="110000"/>
              </a:lnSpc>
              <a:spcBef>
                <a:spcPts val="0"/>
              </a:spcBef>
            </a:pPr>
            <a:r>
              <a:rPr lang="de-DE" sz="2800" dirty="0">
                <a:latin typeface="LMU CompatilFact" panose="02000500060000020003" pitchFamily="2" charset="0"/>
              </a:rPr>
              <a:t>fehlende Seitenangabe bei wörtlichen Zitaten</a:t>
            </a:r>
          </a:p>
          <a:p>
            <a:pPr>
              <a:lnSpc>
                <a:spcPct val="110000"/>
              </a:lnSpc>
              <a:spcBef>
                <a:spcPts val="0"/>
              </a:spcBef>
            </a:pPr>
            <a:r>
              <a:rPr lang="de-DE" sz="2800" dirty="0">
                <a:latin typeface="LMU CompatilFact" panose="02000500060000020003" pitchFamily="2" charset="0"/>
              </a:rPr>
              <a:t>Seitenangabe bei indirekten Zitaten</a:t>
            </a:r>
          </a:p>
          <a:p>
            <a:pPr>
              <a:lnSpc>
                <a:spcPct val="110000"/>
              </a:lnSpc>
              <a:spcBef>
                <a:spcPts val="0"/>
              </a:spcBef>
            </a:pPr>
            <a:r>
              <a:rPr lang="de-DE" sz="2800" dirty="0">
                <a:latin typeface="LMU CompatilFact" panose="02000500060000020003" pitchFamily="2" charset="0"/>
              </a:rPr>
              <a:t>vor der Seitenzahl „Seite“</a:t>
            </a:r>
          </a:p>
          <a:p>
            <a:pPr>
              <a:lnSpc>
                <a:spcPct val="110000"/>
              </a:lnSpc>
              <a:spcBef>
                <a:spcPts val="0"/>
              </a:spcBef>
            </a:pPr>
            <a:r>
              <a:rPr lang="de-DE" sz="2800" dirty="0">
                <a:latin typeface="LMU CompatilFact" panose="02000500060000020003" pitchFamily="2" charset="0"/>
              </a:rPr>
              <a:t>Quellenverweise als Fußnoten</a:t>
            </a:r>
          </a:p>
          <a:p>
            <a:pPr>
              <a:lnSpc>
                <a:spcPct val="110000"/>
              </a:lnSpc>
              <a:spcBef>
                <a:spcPts val="0"/>
              </a:spcBef>
            </a:pPr>
            <a:r>
              <a:rPr lang="de-DE" sz="2800" dirty="0">
                <a:latin typeface="LMU CompatilFact" panose="02000500060000020003" pitchFamily="2" charset="0"/>
              </a:rPr>
              <a:t>„vgl.“, „z.B.“ </a:t>
            </a:r>
          </a:p>
          <a:p>
            <a:pPr>
              <a:lnSpc>
                <a:spcPct val="110000"/>
              </a:lnSpc>
              <a:spcBef>
                <a:spcPts val="0"/>
              </a:spcBef>
            </a:pPr>
            <a:r>
              <a:rPr lang="de-DE" sz="2800" dirty="0">
                <a:latin typeface="LMU CompatilFact" panose="02000500060000020003" pitchFamily="2" charset="0"/>
              </a:rPr>
              <a:t>„a.a.O.“ oder „ebd.“ wenn auf vorangegangene Quelle verwiesen wird (Quelle wird wiederholt!)</a:t>
            </a:r>
          </a:p>
          <a:p>
            <a:pPr>
              <a:lnSpc>
                <a:spcPct val="110000"/>
              </a:lnSpc>
              <a:spcBef>
                <a:spcPts val="0"/>
              </a:spcBef>
            </a:pPr>
            <a:r>
              <a:rPr lang="de-DE" sz="2800" dirty="0">
                <a:latin typeface="LMU CompatilFact" panose="02000500060000020003" pitchFamily="2" charset="0"/>
              </a:rPr>
              <a:t>Nennung aller Autoren statt „et al.“</a:t>
            </a:r>
            <a:endParaRPr lang="de-DE" sz="2800" dirty="0"/>
          </a:p>
        </p:txBody>
      </p:sp>
      <p:pic>
        <p:nvPicPr>
          <p:cNvPr id="4" name="Sound aufgezeichnet">
            <a:hlinkClick r:id="" action="ppaction://media"/>
            <a:extLst>
              <a:ext uri="{FF2B5EF4-FFF2-40B4-BE49-F238E27FC236}">
                <a16:creationId xmlns:a16="http://schemas.microsoft.com/office/drawing/2014/main" xmlns="" id="{25DFC4E3-E9C4-4813-9DAD-711746B51A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8304" y="260648"/>
            <a:ext cx="609600" cy="609600"/>
          </a:xfrm>
          <a:prstGeom prst="rect">
            <a:avLst/>
          </a:prstGeom>
        </p:spPr>
      </p:pic>
    </p:spTree>
    <p:extLst>
      <p:ext uri="{BB962C8B-B14F-4D97-AF65-F5344CB8AC3E}">
        <p14:creationId xmlns:p14="http://schemas.microsoft.com/office/powerpoint/2010/main" val="133889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rgbClr val="C00000"/>
                </a:solidFill>
                <a:latin typeface="LMU CompatilFact" panose="02000500060000020003" pitchFamily="2" charset="0"/>
              </a:rPr>
              <a:t>Literaturverzeichnis</a:t>
            </a:r>
          </a:p>
        </p:txBody>
      </p:sp>
      <p:sp>
        <p:nvSpPr>
          <p:cNvPr id="3" name="Inhaltsplatzhalter 2"/>
          <p:cNvSpPr>
            <a:spLocks noGrp="1"/>
          </p:cNvSpPr>
          <p:nvPr>
            <p:ph idx="1"/>
          </p:nvPr>
        </p:nvSpPr>
        <p:spPr/>
        <p:txBody>
          <a:bodyPr>
            <a:normAutofit lnSpcReduction="10000"/>
          </a:bodyPr>
          <a:lstStyle/>
          <a:p>
            <a:r>
              <a:rPr lang="de-DE" dirty="0">
                <a:latin typeface="LMU CompatilFact" panose="02000500060000020003" pitchFamily="2" charset="0"/>
              </a:rPr>
              <a:t>alphabetisch nach Nachnamen des Erstautoren angelegt</a:t>
            </a:r>
          </a:p>
          <a:p>
            <a:r>
              <a:rPr lang="de-DE" dirty="0">
                <a:latin typeface="LMU CompatilFact" panose="02000500060000020003" pitchFamily="2" charset="0"/>
              </a:rPr>
              <a:t>keine Trennung von Primär- und Sekundärliteratur oder Internetquellen etc. </a:t>
            </a:r>
          </a:p>
          <a:p>
            <a:r>
              <a:rPr lang="de-DE" dirty="0">
                <a:latin typeface="LMU CompatilFact" panose="02000500060000020003" pitchFamily="2" charset="0"/>
              </a:rPr>
              <a:t>im Literaturverzeichnis werden alle (und nur die) Publikationen gelistet, auf die im Text verwiesen wird</a:t>
            </a:r>
          </a:p>
          <a:p>
            <a:endParaRPr lang="de-DE" dirty="0"/>
          </a:p>
        </p:txBody>
      </p:sp>
      <p:pic>
        <p:nvPicPr>
          <p:cNvPr id="5" name="Sound aufgezeichnet">
            <a:hlinkClick r:id="" action="ppaction://media"/>
            <a:extLst>
              <a:ext uri="{FF2B5EF4-FFF2-40B4-BE49-F238E27FC236}">
                <a16:creationId xmlns:a16="http://schemas.microsoft.com/office/drawing/2014/main" xmlns="" id="{659525C0-8213-414F-8161-316F878DBE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0312" y="349796"/>
            <a:ext cx="609600" cy="609600"/>
          </a:xfrm>
          <a:prstGeom prst="rect">
            <a:avLst/>
          </a:prstGeom>
        </p:spPr>
      </p:pic>
    </p:spTree>
    <p:extLst>
      <p:ext uri="{BB962C8B-B14F-4D97-AF65-F5344CB8AC3E}">
        <p14:creationId xmlns:p14="http://schemas.microsoft.com/office/powerpoint/2010/main" val="380905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196752"/>
            <a:ext cx="8229600" cy="926976"/>
          </a:xfrm>
        </p:spPr>
        <p:txBody>
          <a:bodyPr/>
          <a:lstStyle/>
          <a:p>
            <a:r>
              <a:rPr lang="de-DE" b="1" dirty="0">
                <a:solidFill>
                  <a:srgbClr val="C00000"/>
                </a:solidFill>
                <a:latin typeface="LMU CompatilFact" panose="02000500060000020003" pitchFamily="2" charset="0"/>
              </a:rPr>
              <a:t>Literaturverzeichnis</a:t>
            </a:r>
          </a:p>
        </p:txBody>
      </p:sp>
      <p:sp>
        <p:nvSpPr>
          <p:cNvPr id="3" name="Inhaltsplatzhalter 2"/>
          <p:cNvSpPr>
            <a:spLocks noGrp="1"/>
          </p:cNvSpPr>
          <p:nvPr>
            <p:ph idx="1"/>
          </p:nvPr>
        </p:nvSpPr>
        <p:spPr>
          <a:xfrm>
            <a:off x="467544" y="2132856"/>
            <a:ext cx="8229600" cy="4184917"/>
          </a:xfrm>
        </p:spPr>
        <p:txBody>
          <a:bodyPr>
            <a:noAutofit/>
          </a:bodyPr>
          <a:lstStyle/>
          <a:p>
            <a:pPr lvl="0">
              <a:spcBef>
                <a:spcPts val="600"/>
              </a:spcBef>
            </a:pPr>
            <a:r>
              <a:rPr lang="de-DE" sz="1800" dirty="0">
                <a:latin typeface="LMU CompatilFact" panose="02000500060000020003" pitchFamily="2" charset="0"/>
              </a:rPr>
              <a:t>Mehrere Veröffentlichungen eines Autors aus demselben Jahr werden alphabetisch sortiert und durch nachgestellten Buchstaben unterschieden</a:t>
            </a:r>
            <a:br>
              <a:rPr lang="de-DE" sz="1800" dirty="0">
                <a:latin typeface="LMU CompatilFact" panose="02000500060000020003" pitchFamily="2" charset="0"/>
              </a:rPr>
            </a:br>
            <a:r>
              <a:rPr lang="de-DE" sz="1800" dirty="0">
                <a:latin typeface="LMU CompatilFact" panose="02000500060000020003" pitchFamily="2" charset="0"/>
              </a:rPr>
              <a:t>z.B. Müller, A. (2013a). Titel…</a:t>
            </a:r>
            <a:br>
              <a:rPr lang="de-DE" sz="1800" dirty="0">
                <a:latin typeface="LMU CompatilFact" panose="02000500060000020003" pitchFamily="2" charset="0"/>
              </a:rPr>
            </a:br>
            <a:r>
              <a:rPr lang="de-DE" sz="1800" dirty="0">
                <a:latin typeface="LMU CompatilFact" panose="02000500060000020003" pitchFamily="2" charset="0"/>
              </a:rPr>
              <a:t>Müller, A. (2013b). Titel…</a:t>
            </a:r>
          </a:p>
          <a:p>
            <a:pPr lvl="0">
              <a:spcBef>
                <a:spcPts val="600"/>
              </a:spcBef>
            </a:pPr>
            <a:r>
              <a:rPr lang="de-DE" sz="1800" dirty="0">
                <a:latin typeface="LMU CompatilFact" panose="02000500060000020003" pitchFamily="2" charset="0"/>
              </a:rPr>
              <a:t>nur notwendig, wenn die Autoren der beiden Veröffentlichungen tatsächlich identisch sind </a:t>
            </a:r>
          </a:p>
          <a:p>
            <a:pPr lvl="0">
              <a:spcBef>
                <a:spcPts val="600"/>
              </a:spcBef>
            </a:pPr>
            <a:r>
              <a:rPr lang="de-DE" sz="1800" b="1" dirty="0">
                <a:latin typeface="LMU CompatilFact" panose="02000500060000020003" pitchFamily="2" charset="0"/>
              </a:rPr>
              <a:t>WICHTIG: </a:t>
            </a:r>
            <a:r>
              <a:rPr lang="de-DE" sz="1800" dirty="0">
                <a:latin typeface="LMU CompatilFact" panose="02000500060000020003" pitchFamily="2" charset="0"/>
              </a:rPr>
              <a:t>Bei der Zitation im Text müssen die nachgestellten Buchstaben auch angegeben sein, da nur so gewährleistet ist, dass die im Text genannten Quellen eindeutig einer Publikation im Literaturverzeichnis zugeordnet werden können.</a:t>
            </a:r>
          </a:p>
          <a:p>
            <a:pPr lvl="0">
              <a:spcBef>
                <a:spcPts val="600"/>
              </a:spcBef>
            </a:pPr>
            <a:r>
              <a:rPr lang="de-DE" sz="1800" dirty="0">
                <a:latin typeface="LMU CompatilFact" panose="02000500060000020003" pitchFamily="2" charset="0"/>
              </a:rPr>
              <a:t>Im Literaturverzeichnis  werden - anders als beim Quellenverweis - immer alle Autoren der Publikation benannt. Nur bei Publikationen mit mehr als 20 </a:t>
            </a:r>
            <a:r>
              <a:rPr lang="de-DE" sz="1800" dirty="0">
                <a:solidFill>
                  <a:prstClr val="black"/>
                </a:solidFill>
                <a:latin typeface="LMU CompatilFact" panose="02000500060000020003" pitchFamily="2" charset="0"/>
              </a:rPr>
              <a:t>Autoren werden lediglich </a:t>
            </a:r>
            <a:r>
              <a:rPr lang="de-DE" sz="1800" dirty="0">
                <a:latin typeface="LMU CompatilFact" panose="02000500060000020003" pitchFamily="2" charset="0"/>
              </a:rPr>
              <a:t>die ersten 19 und der letzte benannt.  </a:t>
            </a:r>
            <a:endParaRPr lang="de-DE" sz="1800" dirty="0"/>
          </a:p>
        </p:txBody>
      </p:sp>
      <p:pic>
        <p:nvPicPr>
          <p:cNvPr id="7" name="Sound aufgezeichnet">
            <a:hlinkClick r:id="" action="ppaction://media"/>
            <a:extLst>
              <a:ext uri="{FF2B5EF4-FFF2-40B4-BE49-F238E27FC236}">
                <a16:creationId xmlns:a16="http://schemas.microsoft.com/office/drawing/2014/main" xmlns="" id="{551ADFD6-B86A-402E-90BD-071C68551D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00192" y="299551"/>
            <a:ext cx="681177" cy="681177"/>
          </a:xfrm>
          <a:prstGeom prst="rect">
            <a:avLst/>
          </a:prstGeom>
        </p:spPr>
      </p:pic>
      <p:pic>
        <p:nvPicPr>
          <p:cNvPr id="8" name="Sound aufgezeichnet">
            <a:hlinkClick r:id="" action="ppaction://media"/>
            <a:extLst>
              <a:ext uri="{FF2B5EF4-FFF2-40B4-BE49-F238E27FC236}">
                <a16:creationId xmlns:a16="http://schemas.microsoft.com/office/drawing/2014/main" xmlns="" id="{F4ACB8D1-EA49-4CFA-8BAF-3438A7D86B48}"/>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884368" y="5735040"/>
            <a:ext cx="622926" cy="622926"/>
          </a:xfrm>
          <a:prstGeom prst="rect">
            <a:avLst/>
          </a:prstGeom>
        </p:spPr>
      </p:pic>
    </p:spTree>
    <p:extLst>
      <p:ext uri="{BB962C8B-B14F-4D97-AF65-F5344CB8AC3E}">
        <p14:creationId xmlns:p14="http://schemas.microsoft.com/office/powerpoint/2010/main" val="394903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597"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89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rgbClr val="C00000"/>
                </a:solidFill>
                <a:latin typeface="LMU CompatilFact" panose="02000500060000020003" pitchFamily="2" charset="0"/>
              </a:rPr>
              <a:t>Literaturverzeichnis</a:t>
            </a:r>
          </a:p>
        </p:txBody>
      </p:sp>
      <p:sp>
        <p:nvSpPr>
          <p:cNvPr id="3" name="Inhaltsplatzhalter 2"/>
          <p:cNvSpPr>
            <a:spLocks noGrp="1"/>
          </p:cNvSpPr>
          <p:nvPr>
            <p:ph idx="1"/>
          </p:nvPr>
        </p:nvSpPr>
        <p:spPr>
          <a:xfrm>
            <a:off x="457200" y="2420888"/>
            <a:ext cx="8229600" cy="3960440"/>
          </a:xfrm>
        </p:spPr>
        <p:txBody>
          <a:bodyPr>
            <a:normAutofit lnSpcReduction="10000"/>
          </a:bodyPr>
          <a:lstStyle/>
          <a:p>
            <a:r>
              <a:rPr lang="de-DE" sz="2600" b="1" dirty="0">
                <a:solidFill>
                  <a:schemeClr val="tx2"/>
                </a:solidFill>
                <a:latin typeface="LMU CompatilFact" panose="02000500060000020003" pitchFamily="2" charset="0"/>
              </a:rPr>
              <a:t>Buch/Monographie</a:t>
            </a:r>
          </a:p>
          <a:p>
            <a:r>
              <a:rPr lang="de-DE" sz="2600" u="sng" dirty="0">
                <a:latin typeface="LMU CompatilFact" panose="02000500060000020003" pitchFamily="2" charset="0"/>
              </a:rPr>
              <a:t>Abstrakt:</a:t>
            </a:r>
            <a:r>
              <a:rPr lang="de-DE" sz="2600" dirty="0">
                <a:latin typeface="LMU CompatilFact" panose="02000500060000020003" pitchFamily="2" charset="0"/>
              </a:rPr>
              <a:t> Autor, A., Autor, B., &amp; Autor C. (Erscheinungsjahr in Klammern). </a:t>
            </a:r>
            <a:br>
              <a:rPr lang="de-DE" sz="2600" dirty="0">
                <a:latin typeface="LMU CompatilFact" panose="02000500060000020003" pitchFamily="2" charset="0"/>
              </a:rPr>
            </a:br>
            <a:r>
              <a:rPr lang="de-DE" sz="2600" dirty="0">
                <a:latin typeface="LMU CompatilFact" panose="02000500060000020003" pitchFamily="2" charset="0"/>
              </a:rPr>
              <a:t>Vollständiger Titel. ggf. Angabe der Auflage. Verlag. </a:t>
            </a:r>
          </a:p>
          <a:p>
            <a:r>
              <a:rPr lang="de-DE" sz="2600" u="sng" dirty="0">
                <a:latin typeface="LMU CompatilFact" panose="02000500060000020003" pitchFamily="2" charset="0"/>
              </a:rPr>
              <a:t>Beispiel: </a:t>
            </a:r>
            <a:r>
              <a:rPr lang="de-DE" sz="2600" dirty="0" err="1">
                <a:latin typeface="LMU CompatilFact" panose="02000500060000020003" pitchFamily="2" charset="0"/>
              </a:rPr>
              <a:t>Klicpera</a:t>
            </a:r>
            <a:r>
              <a:rPr lang="de-DE" sz="2600" dirty="0">
                <a:latin typeface="LMU CompatilFact" panose="02000500060000020003" pitchFamily="2" charset="0"/>
              </a:rPr>
              <a:t>, C., Schabmann, A., Gasteiger-</a:t>
            </a:r>
            <a:r>
              <a:rPr lang="de-DE" sz="2600" dirty="0" err="1">
                <a:latin typeface="LMU CompatilFact" panose="02000500060000020003" pitchFamily="2" charset="0"/>
              </a:rPr>
              <a:t>Klicpera</a:t>
            </a:r>
            <a:r>
              <a:rPr lang="de-DE" sz="2600" dirty="0">
                <a:latin typeface="LMU CompatilFact" panose="02000500060000020003" pitchFamily="2" charset="0"/>
              </a:rPr>
              <a:t>. B., &amp; Schmidt, B. (2017). Legasthenie. 5. Auflage. Reinhardt Verlag.</a:t>
            </a:r>
          </a:p>
          <a:p>
            <a:r>
              <a:rPr lang="de-DE" sz="2600" b="1" dirty="0">
                <a:solidFill>
                  <a:schemeClr val="tx2"/>
                </a:solidFill>
                <a:latin typeface="LMU CompatilFact" panose="02000500060000020003" pitchFamily="2" charset="0"/>
              </a:rPr>
              <a:t>häufige Fehler: </a:t>
            </a:r>
            <a:r>
              <a:rPr lang="de-DE" sz="2600" dirty="0">
                <a:latin typeface="LMU CompatilFact" panose="02000500060000020003" pitchFamily="2" charset="0"/>
              </a:rPr>
              <a:t>Semikolon statt Komma; Doppelpunkt statt Punkt vor der Nennung des Titels</a:t>
            </a:r>
          </a:p>
          <a:p>
            <a:endParaRPr lang="de-DE" sz="2600" dirty="0">
              <a:latin typeface="LMU CompatilFact" panose="02000500060000020003" pitchFamily="2" charset="0"/>
            </a:endParaRPr>
          </a:p>
          <a:p>
            <a:endParaRPr lang="de-DE" dirty="0"/>
          </a:p>
          <a:p>
            <a:endParaRPr lang="de-DE" dirty="0"/>
          </a:p>
        </p:txBody>
      </p:sp>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0312" y="1309448"/>
            <a:ext cx="1460507" cy="2088232"/>
          </a:xfrm>
          <a:prstGeom prst="rect">
            <a:avLst/>
          </a:prstGeom>
        </p:spPr>
      </p:pic>
      <p:pic>
        <p:nvPicPr>
          <p:cNvPr id="6" name="Sound aufgezeichnet">
            <a:hlinkClick r:id="" action="ppaction://media"/>
            <a:extLst>
              <a:ext uri="{FF2B5EF4-FFF2-40B4-BE49-F238E27FC236}">
                <a16:creationId xmlns:a16="http://schemas.microsoft.com/office/drawing/2014/main" xmlns="" id="{71B320F5-07F3-45BE-8989-34F2D69950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00192" y="232990"/>
            <a:ext cx="720080" cy="720080"/>
          </a:xfrm>
          <a:prstGeom prst="rect">
            <a:avLst/>
          </a:prstGeom>
        </p:spPr>
      </p:pic>
    </p:spTree>
    <p:extLst>
      <p:ext uri="{BB962C8B-B14F-4D97-AF65-F5344CB8AC3E}">
        <p14:creationId xmlns:p14="http://schemas.microsoft.com/office/powerpoint/2010/main" val="216128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9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rgbClr val="C00000"/>
                </a:solidFill>
                <a:latin typeface="LMU CompatilFact" panose="02000500060000020003" pitchFamily="2" charset="0"/>
              </a:rPr>
              <a:t>Literaturverzeichnis</a:t>
            </a:r>
            <a:endParaRPr lang="de-DE" dirty="0"/>
          </a:p>
        </p:txBody>
      </p:sp>
      <p:sp>
        <p:nvSpPr>
          <p:cNvPr id="3" name="Inhaltsplatzhalter 2"/>
          <p:cNvSpPr>
            <a:spLocks noGrp="1"/>
          </p:cNvSpPr>
          <p:nvPr>
            <p:ph idx="1"/>
          </p:nvPr>
        </p:nvSpPr>
        <p:spPr>
          <a:xfrm>
            <a:off x="457200" y="2267745"/>
            <a:ext cx="6779096" cy="2025351"/>
          </a:xfrm>
        </p:spPr>
        <p:txBody>
          <a:bodyPr>
            <a:normAutofit fontScale="92500"/>
          </a:bodyPr>
          <a:lstStyle/>
          <a:p>
            <a:r>
              <a:rPr lang="de-DE" sz="2400" b="1" dirty="0">
                <a:solidFill>
                  <a:schemeClr val="tx2"/>
                </a:solidFill>
                <a:latin typeface="LMU CompatilFact" panose="02000500060000020003" pitchFamily="2" charset="0"/>
              </a:rPr>
              <a:t>Beitrag in einem Herausgeberwerk</a:t>
            </a:r>
          </a:p>
          <a:p>
            <a:r>
              <a:rPr lang="de-DE" sz="2400" u="sng" dirty="0">
                <a:latin typeface="LMU CompatilFact" panose="02000500060000020003" pitchFamily="2" charset="0"/>
              </a:rPr>
              <a:t>Abstrakt:</a:t>
            </a:r>
            <a:r>
              <a:rPr lang="de-DE" sz="2400" dirty="0">
                <a:latin typeface="LMU CompatilFact" panose="02000500060000020003" pitchFamily="2" charset="0"/>
              </a:rPr>
              <a:t> Autor, A., Autor, B., &amp; Autor, C. (Erscheinungsjahr). Vollständiger Titel des Buchbeitrags. In A. Herausgeber, B. Herausgeber (Hrsg.), Titel des Buches (Seitenangabe). Verlag.</a:t>
            </a:r>
          </a:p>
        </p:txBody>
      </p:sp>
      <p:pic>
        <p:nvPicPr>
          <p:cNvPr id="4" name="Grafik 3"/>
          <p:cNvPicPr>
            <a:picLocks noChangeAspect="1"/>
          </p:cNvPicPr>
          <p:nvPr/>
        </p:nvPicPr>
        <p:blipFill>
          <a:blip r:embed="rId4"/>
          <a:stretch>
            <a:fillRect/>
          </a:stretch>
        </p:blipFill>
        <p:spPr>
          <a:xfrm>
            <a:off x="7270448" y="1340768"/>
            <a:ext cx="1590388" cy="2232248"/>
          </a:xfrm>
          <a:prstGeom prst="rect">
            <a:avLst/>
          </a:prstGeom>
        </p:spPr>
      </p:pic>
      <p:pic>
        <p:nvPicPr>
          <p:cNvPr id="5" name="Grafik 4"/>
          <p:cNvPicPr>
            <a:picLocks noChangeAspect="1"/>
          </p:cNvPicPr>
          <p:nvPr/>
        </p:nvPicPr>
        <p:blipFill>
          <a:blip r:embed="rId5"/>
          <a:stretch>
            <a:fillRect/>
          </a:stretch>
        </p:blipFill>
        <p:spPr>
          <a:xfrm>
            <a:off x="5553075" y="4293096"/>
            <a:ext cx="3590925" cy="1457325"/>
          </a:xfrm>
          <a:prstGeom prst="rect">
            <a:avLst/>
          </a:prstGeom>
        </p:spPr>
      </p:pic>
      <p:sp>
        <p:nvSpPr>
          <p:cNvPr id="6" name="Textfeld 5"/>
          <p:cNvSpPr txBox="1"/>
          <p:nvPr/>
        </p:nvSpPr>
        <p:spPr>
          <a:xfrm>
            <a:off x="587698" y="4287936"/>
            <a:ext cx="5064422" cy="2308324"/>
          </a:xfrm>
          <a:prstGeom prst="rect">
            <a:avLst/>
          </a:prstGeom>
          <a:noFill/>
        </p:spPr>
        <p:txBody>
          <a:bodyPr wrap="square" rtlCol="0">
            <a:spAutoFit/>
          </a:bodyPr>
          <a:lstStyle/>
          <a:p>
            <a:r>
              <a:rPr lang="de-DE" u="sng" dirty="0">
                <a:latin typeface="LMU CompatilFact" panose="02000500060000020003" pitchFamily="2" charset="0"/>
              </a:rPr>
              <a:t>Beispiel: </a:t>
            </a:r>
            <a:r>
              <a:rPr lang="de-DE" dirty="0">
                <a:latin typeface="LMU CompatilFact" panose="02000500060000020003" pitchFamily="2" charset="0"/>
              </a:rPr>
              <a:t>Kramer, J., &amp; </a:t>
            </a:r>
            <a:r>
              <a:rPr lang="de-DE" dirty="0" err="1">
                <a:latin typeface="LMU CompatilFact" panose="02000500060000020003" pitchFamily="2" charset="0"/>
              </a:rPr>
              <a:t>Lukschyk</a:t>
            </a:r>
            <a:r>
              <a:rPr lang="de-DE" dirty="0">
                <a:latin typeface="LMU CompatilFact" panose="02000500060000020003" pitchFamily="2" charset="0"/>
              </a:rPr>
              <a:t>, J. (2017). Selektiver Mutismus. In M. </a:t>
            </a:r>
            <a:r>
              <a:rPr lang="de-DE" dirty="0" err="1">
                <a:latin typeface="LMU CompatilFact" panose="02000500060000020003" pitchFamily="2" charset="0"/>
              </a:rPr>
              <a:t>Grohnfeldt</a:t>
            </a:r>
            <a:r>
              <a:rPr lang="de-DE" dirty="0">
                <a:latin typeface="LMU CompatilFact" panose="02000500060000020003" pitchFamily="2" charset="0"/>
              </a:rPr>
              <a:t> (Hrsg.), Kompendium der akademischen Sprachtherapie und Logopädie. Band 3. Sprachentwicklungsstörungen, Redeflussstörungen, </a:t>
            </a:r>
            <a:r>
              <a:rPr lang="de-DE" dirty="0" err="1">
                <a:latin typeface="LMU CompatilFact" panose="02000500060000020003" pitchFamily="2" charset="0"/>
              </a:rPr>
              <a:t>Rhinophonien</a:t>
            </a:r>
            <a:r>
              <a:rPr lang="de-DE" dirty="0">
                <a:latin typeface="LMU CompatilFact" panose="02000500060000020003" pitchFamily="2" charset="0"/>
              </a:rPr>
              <a:t> (S. 254-272). Kohlhammer Verlag.</a:t>
            </a:r>
          </a:p>
          <a:p>
            <a:endParaRPr lang="de-DE" dirty="0"/>
          </a:p>
        </p:txBody>
      </p:sp>
      <p:pic>
        <p:nvPicPr>
          <p:cNvPr id="10" name="Sound aufgezeichnet">
            <a:hlinkClick r:id="" action="ppaction://media"/>
            <a:extLst>
              <a:ext uri="{FF2B5EF4-FFF2-40B4-BE49-F238E27FC236}">
                <a16:creationId xmlns:a16="http://schemas.microsoft.com/office/drawing/2014/main" xmlns="" id="{E165CB93-791A-443C-94B0-DE028358C1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4918" y="1494906"/>
            <a:ext cx="618699" cy="618699"/>
          </a:xfrm>
          <a:prstGeom prst="rect">
            <a:avLst/>
          </a:prstGeom>
        </p:spPr>
      </p:pic>
    </p:spTree>
    <p:extLst>
      <p:ext uri="{BB962C8B-B14F-4D97-AF65-F5344CB8AC3E}">
        <p14:creationId xmlns:p14="http://schemas.microsoft.com/office/powerpoint/2010/main" val="250244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42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rgbClr val="C00000"/>
                </a:solidFill>
                <a:latin typeface="LMU CompatilFact" panose="02000500060000020003" pitchFamily="2" charset="0"/>
              </a:rPr>
              <a:t>Literaturverzeichnis</a:t>
            </a:r>
            <a:endParaRPr lang="de-DE" dirty="0"/>
          </a:p>
        </p:txBody>
      </p:sp>
      <p:sp>
        <p:nvSpPr>
          <p:cNvPr id="3" name="Inhaltsplatzhalter 2"/>
          <p:cNvSpPr>
            <a:spLocks noGrp="1"/>
          </p:cNvSpPr>
          <p:nvPr>
            <p:ph idx="1"/>
          </p:nvPr>
        </p:nvSpPr>
        <p:spPr>
          <a:xfrm>
            <a:off x="570384" y="2420888"/>
            <a:ext cx="7818040" cy="3888432"/>
          </a:xfrm>
        </p:spPr>
        <p:txBody>
          <a:bodyPr>
            <a:normAutofit fontScale="92500"/>
          </a:bodyPr>
          <a:lstStyle/>
          <a:p>
            <a:r>
              <a:rPr lang="de-DE" sz="2400" b="1" dirty="0">
                <a:solidFill>
                  <a:schemeClr val="tx2"/>
                </a:solidFill>
                <a:latin typeface="LMU CompatilFact" panose="02000500060000020003" pitchFamily="2" charset="0"/>
              </a:rPr>
              <a:t>Beitrag in einem Herausgeberwerk</a:t>
            </a:r>
          </a:p>
          <a:p>
            <a:r>
              <a:rPr lang="de-DE" sz="2400" dirty="0">
                <a:latin typeface="LMU CompatilFact" panose="02000500060000020003" pitchFamily="2" charset="0"/>
              </a:rPr>
              <a:t>häufiger Fehler: im Text wird auf die Herausgeber (das Herausgeberwerk) und nicht auf den Buchbeitrag verwiesen</a:t>
            </a:r>
          </a:p>
          <a:p>
            <a:r>
              <a:rPr lang="de-DE" sz="2400" dirty="0">
                <a:latin typeface="LMU CompatilFact" panose="02000500060000020003" pitchFamily="2" charset="0"/>
              </a:rPr>
              <a:t>Wichtig: Nach „In“ folgt kein Satzzeichen</a:t>
            </a:r>
          </a:p>
          <a:p>
            <a:r>
              <a:rPr lang="de-DE" sz="2400" dirty="0">
                <a:latin typeface="LMU CompatilFact" panose="02000500060000020003" pitchFamily="2" charset="0"/>
              </a:rPr>
              <a:t>Beachten Sie: Beim Herausgeber wird zuerst der Vorname und dann der Nachname genannt</a:t>
            </a:r>
          </a:p>
          <a:p>
            <a:r>
              <a:rPr lang="de-DE" sz="2400" dirty="0">
                <a:latin typeface="LMU CompatilFact" panose="02000500060000020003" pitchFamily="2" charset="0"/>
              </a:rPr>
              <a:t>Wichtig: Seitenangaben vor dem Verlagsnamen in Klammern</a:t>
            </a:r>
          </a:p>
          <a:p>
            <a:r>
              <a:rPr lang="de-DE" sz="2400" dirty="0">
                <a:latin typeface="LMU CompatilFact" panose="02000500060000020003" pitchFamily="2" charset="0"/>
              </a:rPr>
              <a:t>Wichtig: Nach </a:t>
            </a:r>
            <a:r>
              <a:rPr lang="de-DE" sz="2400" i="1" dirty="0">
                <a:latin typeface="LMU CompatilFact" panose="02000500060000020003" pitchFamily="2" charset="0"/>
              </a:rPr>
              <a:t>(Hrsg.) </a:t>
            </a:r>
            <a:r>
              <a:rPr lang="de-DE" sz="2400" dirty="0">
                <a:latin typeface="LMU CompatilFact" panose="02000500060000020003" pitchFamily="2" charset="0"/>
              </a:rPr>
              <a:t>kommt ein Komma und kein Punkt</a:t>
            </a:r>
          </a:p>
          <a:p>
            <a:endParaRPr lang="de-DE" sz="2400" dirty="0">
              <a:latin typeface="LMU CompatilFact" panose="02000500060000020003" pitchFamily="2" charset="0"/>
            </a:endParaRPr>
          </a:p>
        </p:txBody>
      </p:sp>
      <p:pic>
        <p:nvPicPr>
          <p:cNvPr id="4" name="Sound aufgezeichnet">
            <a:hlinkClick r:id="" action="ppaction://media"/>
            <a:extLst>
              <a:ext uri="{FF2B5EF4-FFF2-40B4-BE49-F238E27FC236}">
                <a16:creationId xmlns:a16="http://schemas.microsoft.com/office/drawing/2014/main" xmlns="" id="{A7927E53-26B5-426E-94CA-D02C232A6C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00192" y="356709"/>
            <a:ext cx="609600" cy="609600"/>
          </a:xfrm>
          <a:prstGeom prst="rect">
            <a:avLst/>
          </a:prstGeom>
        </p:spPr>
      </p:pic>
    </p:spTree>
    <p:extLst>
      <p:ext uri="{BB962C8B-B14F-4D97-AF65-F5344CB8AC3E}">
        <p14:creationId xmlns:p14="http://schemas.microsoft.com/office/powerpoint/2010/main" val="199375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4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rgbClr val="C00000"/>
                </a:solidFill>
                <a:latin typeface="LMU CompatilFact" panose="02000500060000020003" pitchFamily="2" charset="0"/>
              </a:rPr>
              <a:t>Literaturverzeichnis</a:t>
            </a:r>
            <a:endParaRPr lang="de-DE" dirty="0"/>
          </a:p>
        </p:txBody>
      </p:sp>
      <p:sp>
        <p:nvSpPr>
          <p:cNvPr id="3" name="Inhaltsplatzhalter 2"/>
          <p:cNvSpPr>
            <a:spLocks noGrp="1"/>
          </p:cNvSpPr>
          <p:nvPr>
            <p:ph idx="1"/>
          </p:nvPr>
        </p:nvSpPr>
        <p:spPr>
          <a:xfrm>
            <a:off x="457200" y="2267745"/>
            <a:ext cx="6779096" cy="2025351"/>
          </a:xfrm>
        </p:spPr>
        <p:txBody>
          <a:bodyPr>
            <a:normAutofit fontScale="92500"/>
          </a:bodyPr>
          <a:lstStyle/>
          <a:p>
            <a:r>
              <a:rPr lang="de-DE" sz="2400" b="1" dirty="0">
                <a:solidFill>
                  <a:schemeClr val="tx2"/>
                </a:solidFill>
                <a:latin typeface="LMU CompatilFact" panose="02000500060000020003" pitchFamily="2" charset="0"/>
              </a:rPr>
              <a:t>Beitrag in einem Herausgeberwerk</a:t>
            </a:r>
          </a:p>
          <a:p>
            <a:r>
              <a:rPr lang="de-DE" sz="2400" u="sng" dirty="0">
                <a:latin typeface="LMU CompatilFact" panose="02000500060000020003" pitchFamily="2" charset="0"/>
              </a:rPr>
              <a:t>Abstrakt:</a:t>
            </a:r>
            <a:r>
              <a:rPr lang="de-DE" sz="2400" dirty="0">
                <a:latin typeface="LMU CompatilFact" panose="02000500060000020003" pitchFamily="2" charset="0"/>
              </a:rPr>
              <a:t> Autor, A., Autor, B., &amp; Autor, C. (Erscheinungsjahr). Vollständiger Titel des Buchbeitrags. In A. Herausgeber, B. Herausgeber (Hrsg.), Titel des Buches (Seitenangabe). Verlag.</a:t>
            </a:r>
          </a:p>
        </p:txBody>
      </p:sp>
      <p:pic>
        <p:nvPicPr>
          <p:cNvPr id="4" name="Grafik 3"/>
          <p:cNvPicPr>
            <a:picLocks noChangeAspect="1"/>
          </p:cNvPicPr>
          <p:nvPr/>
        </p:nvPicPr>
        <p:blipFill>
          <a:blip r:embed="rId4"/>
          <a:stretch>
            <a:fillRect/>
          </a:stretch>
        </p:blipFill>
        <p:spPr>
          <a:xfrm>
            <a:off x="7270448" y="1340768"/>
            <a:ext cx="1590388" cy="2232248"/>
          </a:xfrm>
          <a:prstGeom prst="rect">
            <a:avLst/>
          </a:prstGeom>
        </p:spPr>
      </p:pic>
      <p:pic>
        <p:nvPicPr>
          <p:cNvPr id="5" name="Grafik 4"/>
          <p:cNvPicPr>
            <a:picLocks noChangeAspect="1"/>
          </p:cNvPicPr>
          <p:nvPr/>
        </p:nvPicPr>
        <p:blipFill>
          <a:blip r:embed="rId5"/>
          <a:stretch>
            <a:fillRect/>
          </a:stretch>
        </p:blipFill>
        <p:spPr>
          <a:xfrm>
            <a:off x="5553075" y="4293096"/>
            <a:ext cx="3590925" cy="1457325"/>
          </a:xfrm>
          <a:prstGeom prst="rect">
            <a:avLst/>
          </a:prstGeom>
        </p:spPr>
      </p:pic>
      <p:sp>
        <p:nvSpPr>
          <p:cNvPr id="6" name="Textfeld 5"/>
          <p:cNvSpPr txBox="1"/>
          <p:nvPr/>
        </p:nvSpPr>
        <p:spPr>
          <a:xfrm>
            <a:off x="587698" y="4287936"/>
            <a:ext cx="5064422" cy="2308324"/>
          </a:xfrm>
          <a:prstGeom prst="rect">
            <a:avLst/>
          </a:prstGeom>
          <a:noFill/>
        </p:spPr>
        <p:txBody>
          <a:bodyPr wrap="square" rtlCol="0">
            <a:spAutoFit/>
          </a:bodyPr>
          <a:lstStyle/>
          <a:p>
            <a:r>
              <a:rPr lang="de-DE" u="sng" dirty="0">
                <a:latin typeface="LMU CompatilFact" panose="02000500060000020003" pitchFamily="2" charset="0"/>
              </a:rPr>
              <a:t>Beispiel: </a:t>
            </a:r>
            <a:r>
              <a:rPr lang="de-DE" dirty="0">
                <a:latin typeface="LMU CompatilFact" panose="02000500060000020003" pitchFamily="2" charset="0"/>
              </a:rPr>
              <a:t>Kramer, J., &amp; </a:t>
            </a:r>
            <a:r>
              <a:rPr lang="de-DE" dirty="0" err="1">
                <a:latin typeface="LMU CompatilFact" panose="02000500060000020003" pitchFamily="2" charset="0"/>
              </a:rPr>
              <a:t>Lukschyk</a:t>
            </a:r>
            <a:r>
              <a:rPr lang="de-DE" dirty="0">
                <a:latin typeface="LMU CompatilFact" panose="02000500060000020003" pitchFamily="2" charset="0"/>
              </a:rPr>
              <a:t>, J. (2017). Selektiver Mutismus. In M. </a:t>
            </a:r>
            <a:r>
              <a:rPr lang="de-DE" dirty="0" err="1">
                <a:latin typeface="LMU CompatilFact" panose="02000500060000020003" pitchFamily="2" charset="0"/>
              </a:rPr>
              <a:t>Grohnfeldt</a:t>
            </a:r>
            <a:r>
              <a:rPr lang="de-DE" dirty="0">
                <a:latin typeface="LMU CompatilFact" panose="02000500060000020003" pitchFamily="2" charset="0"/>
              </a:rPr>
              <a:t> (Hrsg.), Kompendium der akademischen Sprachtherapie und Logopädie. Band 3. Sprachentwicklungsstörungen, Redeflussstörungen, </a:t>
            </a:r>
            <a:r>
              <a:rPr lang="de-DE" dirty="0" err="1">
                <a:latin typeface="LMU CompatilFact" panose="02000500060000020003" pitchFamily="2" charset="0"/>
              </a:rPr>
              <a:t>Rhinophonien</a:t>
            </a:r>
            <a:r>
              <a:rPr lang="de-DE" dirty="0">
                <a:latin typeface="LMU CompatilFact" panose="02000500060000020003" pitchFamily="2" charset="0"/>
              </a:rPr>
              <a:t> (S. 254-272). Kohlhammer Verlag.</a:t>
            </a:r>
          </a:p>
          <a:p>
            <a:endParaRPr lang="de-DE" dirty="0"/>
          </a:p>
        </p:txBody>
      </p:sp>
      <p:pic>
        <p:nvPicPr>
          <p:cNvPr id="7" name="Sound aufgezeichnet">
            <a:hlinkClick r:id="" action="ppaction://media"/>
            <a:extLst>
              <a:ext uri="{FF2B5EF4-FFF2-40B4-BE49-F238E27FC236}">
                <a16:creationId xmlns:a16="http://schemas.microsoft.com/office/drawing/2014/main" xmlns="" id="{A96A7BFB-57F7-45F1-9A75-E316996652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64757" y="5863897"/>
            <a:ext cx="487363" cy="487363"/>
          </a:xfrm>
          <a:prstGeom prst="rect">
            <a:avLst/>
          </a:prstGeom>
        </p:spPr>
      </p:pic>
    </p:spTree>
    <p:extLst>
      <p:ext uri="{BB962C8B-B14F-4D97-AF65-F5344CB8AC3E}">
        <p14:creationId xmlns:p14="http://schemas.microsoft.com/office/powerpoint/2010/main" val="324164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8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rgbClr val="C00000"/>
                </a:solidFill>
                <a:latin typeface="LMU CompatilFact" panose="02000500060000020003" pitchFamily="2" charset="0"/>
              </a:rPr>
              <a:t>Literaturverzeichnis</a:t>
            </a:r>
          </a:p>
        </p:txBody>
      </p:sp>
      <p:sp>
        <p:nvSpPr>
          <p:cNvPr id="3" name="Inhaltsplatzhalter 2"/>
          <p:cNvSpPr>
            <a:spLocks noGrp="1"/>
          </p:cNvSpPr>
          <p:nvPr>
            <p:ph idx="1"/>
          </p:nvPr>
        </p:nvSpPr>
        <p:spPr>
          <a:xfrm>
            <a:off x="457199" y="2093641"/>
            <a:ext cx="8229600" cy="2457399"/>
          </a:xfrm>
        </p:spPr>
        <p:txBody>
          <a:bodyPr>
            <a:normAutofit fontScale="62500" lnSpcReduction="20000"/>
          </a:bodyPr>
          <a:lstStyle/>
          <a:p>
            <a:pPr>
              <a:lnSpc>
                <a:spcPct val="120000"/>
              </a:lnSpc>
              <a:spcBef>
                <a:spcPts val="0"/>
              </a:spcBef>
            </a:pPr>
            <a:r>
              <a:rPr lang="de-DE" b="1" dirty="0">
                <a:solidFill>
                  <a:schemeClr val="tx2"/>
                </a:solidFill>
                <a:latin typeface="LMU CompatilFact" panose="02000500060000020003" pitchFamily="2" charset="0"/>
              </a:rPr>
              <a:t>Zeitschriftenartikel</a:t>
            </a:r>
          </a:p>
          <a:p>
            <a:pPr>
              <a:lnSpc>
                <a:spcPct val="120000"/>
              </a:lnSpc>
              <a:spcBef>
                <a:spcPts val="0"/>
              </a:spcBef>
            </a:pPr>
            <a:r>
              <a:rPr lang="de-DE" u="sng" dirty="0">
                <a:latin typeface="LMU CompatilFact" panose="02000500060000020003" pitchFamily="2" charset="0"/>
              </a:rPr>
              <a:t>Abstrakt:</a:t>
            </a:r>
            <a:r>
              <a:rPr lang="de-DE" dirty="0">
                <a:latin typeface="LMU CompatilFact" panose="02000500060000020003" pitchFamily="2" charset="0"/>
              </a:rPr>
              <a:t>  Autor, A., Autor, B., &amp; Autor, C. (Erscheinungsjahr). Vollständiger Titel des Artikels. Titel der Zeitschrift, Volume(Heftnummer), Seitenzahl. </a:t>
            </a:r>
          </a:p>
          <a:p>
            <a:pPr>
              <a:lnSpc>
                <a:spcPct val="120000"/>
              </a:lnSpc>
              <a:spcBef>
                <a:spcPts val="0"/>
              </a:spcBef>
            </a:pPr>
            <a:r>
              <a:rPr lang="de-DE" u="sng" dirty="0">
                <a:latin typeface="LMU CompatilFact" panose="02000500060000020003" pitchFamily="2" charset="0"/>
              </a:rPr>
              <a:t>Beispiel: </a:t>
            </a:r>
            <a:r>
              <a:rPr lang="en-GB" dirty="0">
                <a:latin typeface="LMU CompatilFact" panose="02000500060000020003" pitchFamily="2" charset="0"/>
              </a:rPr>
              <a:t>Kirby, J.R., Pfeiffer, S., &amp; </a:t>
            </a:r>
            <a:r>
              <a:rPr lang="en-GB" dirty="0" err="1">
                <a:latin typeface="LMU CompatilFact" panose="02000500060000020003" pitchFamily="2" charset="0"/>
              </a:rPr>
              <a:t>Parilla</a:t>
            </a:r>
            <a:r>
              <a:rPr lang="en-GB" dirty="0">
                <a:latin typeface="LMU CompatilFact" panose="02000500060000020003" pitchFamily="2" charset="0"/>
              </a:rPr>
              <a:t>, R. (2003). Naming speed and phonological awareness as predictors of Reading Development. </a:t>
            </a:r>
            <a:r>
              <a:rPr lang="en-US" dirty="0">
                <a:latin typeface="LMU CompatilFact" panose="02000500060000020003" pitchFamily="2" charset="0"/>
              </a:rPr>
              <a:t>Journal of Educational Psychology, 95(4), 453-464.</a:t>
            </a:r>
            <a:endParaRPr lang="de-DE" dirty="0">
              <a:latin typeface="LMU CompatilFact" panose="02000500060000020003" pitchFamily="2" charset="0"/>
            </a:endParaRPr>
          </a:p>
          <a:p>
            <a:pPr>
              <a:lnSpc>
                <a:spcPct val="120000"/>
              </a:lnSpc>
              <a:spcBef>
                <a:spcPts val="0"/>
              </a:spcBef>
            </a:pPr>
            <a:endParaRPr lang="de-DE" dirty="0"/>
          </a:p>
          <a:p>
            <a:pPr>
              <a:lnSpc>
                <a:spcPct val="120000"/>
              </a:lnSpc>
              <a:spcBef>
                <a:spcPts val="0"/>
              </a:spcBef>
            </a:pPr>
            <a:endParaRPr lang="de-DE" dirty="0"/>
          </a:p>
        </p:txBody>
      </p:sp>
      <p:pic>
        <p:nvPicPr>
          <p:cNvPr id="5" name="Grafik 4"/>
          <p:cNvPicPr>
            <a:picLocks noChangeAspect="1"/>
          </p:cNvPicPr>
          <p:nvPr/>
        </p:nvPicPr>
        <p:blipFill>
          <a:blip r:embed="rId4"/>
          <a:stretch>
            <a:fillRect/>
          </a:stretch>
        </p:blipFill>
        <p:spPr>
          <a:xfrm>
            <a:off x="1835696" y="4316300"/>
            <a:ext cx="5679728" cy="1975223"/>
          </a:xfrm>
          <a:prstGeom prst="rect">
            <a:avLst/>
          </a:prstGeom>
        </p:spPr>
      </p:pic>
      <p:pic>
        <p:nvPicPr>
          <p:cNvPr id="7" name="Sound aufgezeichnet">
            <a:hlinkClick r:id="" action="ppaction://media"/>
            <a:extLst>
              <a:ext uri="{FF2B5EF4-FFF2-40B4-BE49-F238E27FC236}">
                <a16:creationId xmlns:a16="http://schemas.microsoft.com/office/drawing/2014/main" xmlns="" id="{A950834D-C92E-44FA-B8F4-0217753F67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00192" y="280808"/>
            <a:ext cx="720080" cy="720080"/>
          </a:xfrm>
          <a:prstGeom prst="rect">
            <a:avLst/>
          </a:prstGeom>
        </p:spPr>
      </p:pic>
    </p:spTree>
    <p:extLst>
      <p:ext uri="{BB962C8B-B14F-4D97-AF65-F5344CB8AC3E}">
        <p14:creationId xmlns:p14="http://schemas.microsoft.com/office/powerpoint/2010/main" val="365113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rgbClr val="C00000"/>
                </a:solidFill>
                <a:latin typeface="LMU CompatilFact" panose="02000500060000020003" pitchFamily="2" charset="0"/>
              </a:rPr>
              <a:t>Literaturverzeichnis</a:t>
            </a:r>
            <a:endParaRPr lang="de-DE" dirty="0"/>
          </a:p>
        </p:txBody>
      </p:sp>
      <p:sp>
        <p:nvSpPr>
          <p:cNvPr id="3" name="Inhaltsplatzhalter 2"/>
          <p:cNvSpPr>
            <a:spLocks noGrp="1"/>
          </p:cNvSpPr>
          <p:nvPr>
            <p:ph idx="1"/>
          </p:nvPr>
        </p:nvSpPr>
        <p:spPr>
          <a:xfrm>
            <a:off x="570384" y="2267744"/>
            <a:ext cx="8003232" cy="4113584"/>
          </a:xfrm>
        </p:spPr>
        <p:txBody>
          <a:bodyPr>
            <a:normAutofit lnSpcReduction="10000"/>
          </a:bodyPr>
          <a:lstStyle/>
          <a:p>
            <a:r>
              <a:rPr lang="de-DE" sz="2400" b="1" dirty="0">
                <a:solidFill>
                  <a:schemeClr val="tx2"/>
                </a:solidFill>
                <a:latin typeface="LMU CompatilFact" panose="02000500060000020003" pitchFamily="2" charset="0"/>
              </a:rPr>
              <a:t>Zeitschriftenartikel</a:t>
            </a:r>
          </a:p>
          <a:p>
            <a:r>
              <a:rPr lang="de-DE" sz="2400" dirty="0">
                <a:latin typeface="LMU CompatilFact" panose="02000500060000020003" pitchFamily="2" charset="0"/>
              </a:rPr>
              <a:t>häufige Fehler: Vor dem Zeitschriftentitel wird ein „In:“ eingefügt</a:t>
            </a:r>
          </a:p>
          <a:p>
            <a:r>
              <a:rPr lang="de-DE" sz="2400" dirty="0">
                <a:latin typeface="LMU CompatilFact" panose="02000500060000020003" pitchFamily="2" charset="0"/>
              </a:rPr>
              <a:t>Statt des </a:t>
            </a:r>
            <a:r>
              <a:rPr lang="de-DE" sz="2400" dirty="0" err="1">
                <a:latin typeface="LMU CompatilFact" panose="02000500060000020003" pitchFamily="2" charset="0"/>
              </a:rPr>
              <a:t>Volumes</a:t>
            </a:r>
            <a:r>
              <a:rPr lang="de-DE" sz="2400" dirty="0">
                <a:latin typeface="LMU CompatilFact" panose="02000500060000020003" pitchFamily="2" charset="0"/>
              </a:rPr>
              <a:t> (Jahrgang) wird die Ausgabennummer des laufenden Jahres angegeben (Beispiel aus der vorangegangen Folie: Heft 3 des Jahres 2003 statt Jahrgang 95)</a:t>
            </a:r>
          </a:p>
          <a:p>
            <a:r>
              <a:rPr lang="en-GB" sz="2400" b="1" dirty="0">
                <a:solidFill>
                  <a:schemeClr val="tx2"/>
                </a:solidFill>
                <a:latin typeface="LMU CompatilFact" panose="02000500060000020003" pitchFamily="2" charset="0"/>
              </a:rPr>
              <a:t>--&gt; </a:t>
            </a:r>
            <a:r>
              <a:rPr lang="en-GB" sz="2400" b="1" dirty="0" err="1">
                <a:solidFill>
                  <a:srgbClr val="C00000"/>
                </a:solidFill>
                <a:latin typeface="LMU CompatilFact" panose="02000500060000020003" pitchFamily="2" charset="0"/>
              </a:rPr>
              <a:t>falsche</a:t>
            </a:r>
            <a:r>
              <a:rPr lang="en-GB" sz="2400" b="1" dirty="0">
                <a:solidFill>
                  <a:srgbClr val="C00000"/>
                </a:solidFill>
                <a:latin typeface="LMU CompatilFact" panose="02000500060000020003" pitchFamily="2" charset="0"/>
              </a:rPr>
              <a:t> </a:t>
            </a:r>
            <a:r>
              <a:rPr lang="en-GB" sz="2400" b="1" dirty="0" err="1">
                <a:solidFill>
                  <a:srgbClr val="C00000"/>
                </a:solidFill>
                <a:latin typeface="LMU CompatilFact" panose="02000500060000020003" pitchFamily="2" charset="0"/>
              </a:rPr>
              <a:t>Angabe</a:t>
            </a:r>
            <a:r>
              <a:rPr lang="en-GB" sz="2400" b="1" dirty="0">
                <a:solidFill>
                  <a:srgbClr val="C00000"/>
                </a:solidFill>
                <a:latin typeface="LMU CompatilFact" panose="02000500060000020003" pitchFamily="2" charset="0"/>
              </a:rPr>
              <a:t>: </a:t>
            </a:r>
            <a:r>
              <a:rPr lang="en-GB" sz="2400" dirty="0">
                <a:latin typeface="LMU CompatilFact" panose="02000500060000020003" pitchFamily="2" charset="0"/>
              </a:rPr>
              <a:t>Kirby, J.R., Pfeiffer, S., &amp; </a:t>
            </a:r>
            <a:r>
              <a:rPr lang="en-GB" sz="2400" dirty="0" err="1">
                <a:latin typeface="LMU CompatilFact" panose="02000500060000020003" pitchFamily="2" charset="0"/>
              </a:rPr>
              <a:t>Parilla</a:t>
            </a:r>
            <a:r>
              <a:rPr lang="en-GB" sz="2400" dirty="0">
                <a:latin typeface="LMU CompatilFact" panose="02000500060000020003" pitchFamily="2" charset="0"/>
              </a:rPr>
              <a:t>, R. (2003). Naming speed and phonological awareness as predictors of Reading Development. </a:t>
            </a:r>
            <a:r>
              <a:rPr lang="en-GB" sz="2400" b="1" dirty="0">
                <a:solidFill>
                  <a:srgbClr val="C00000"/>
                </a:solidFill>
                <a:latin typeface="LMU CompatilFact" panose="02000500060000020003" pitchFamily="2" charset="0"/>
              </a:rPr>
              <a:t>In: </a:t>
            </a:r>
            <a:r>
              <a:rPr lang="en-US" sz="2400" dirty="0">
                <a:latin typeface="LMU CompatilFact" panose="02000500060000020003" pitchFamily="2" charset="0"/>
              </a:rPr>
              <a:t>Journal of Educational Psychology, </a:t>
            </a:r>
            <a:r>
              <a:rPr lang="en-US" sz="2400" b="1" dirty="0">
                <a:solidFill>
                  <a:srgbClr val="C00000"/>
                </a:solidFill>
                <a:latin typeface="LMU CompatilFact" panose="02000500060000020003" pitchFamily="2" charset="0"/>
              </a:rPr>
              <a:t>2003(4), </a:t>
            </a:r>
            <a:r>
              <a:rPr lang="en-US" sz="2400" dirty="0">
                <a:latin typeface="LMU CompatilFact" panose="02000500060000020003" pitchFamily="2" charset="0"/>
              </a:rPr>
              <a:t>453-464.</a:t>
            </a:r>
          </a:p>
        </p:txBody>
      </p:sp>
      <p:pic>
        <p:nvPicPr>
          <p:cNvPr id="6" name="Sound aufgezeichnet">
            <a:hlinkClick r:id="" action="ppaction://media"/>
            <a:extLst>
              <a:ext uri="{FF2B5EF4-FFF2-40B4-BE49-F238E27FC236}">
                <a16:creationId xmlns:a16="http://schemas.microsoft.com/office/drawing/2014/main" xmlns="" id="{03D77779-0CBE-4BA1-B92A-227F8664FF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28184" y="332656"/>
            <a:ext cx="603722" cy="603722"/>
          </a:xfrm>
          <a:prstGeom prst="rect">
            <a:avLst/>
          </a:prstGeom>
        </p:spPr>
      </p:pic>
    </p:spTree>
    <p:extLst>
      <p:ext uri="{BB962C8B-B14F-4D97-AF65-F5344CB8AC3E}">
        <p14:creationId xmlns:p14="http://schemas.microsoft.com/office/powerpoint/2010/main" val="197822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rgbClr val="C00000"/>
                </a:solidFill>
                <a:latin typeface="LMU CompatilFact" panose="02000500060000020003" pitchFamily="2" charset="0"/>
              </a:rPr>
              <a:t>Literaturverzeichnis</a:t>
            </a:r>
          </a:p>
        </p:txBody>
      </p:sp>
      <p:sp>
        <p:nvSpPr>
          <p:cNvPr id="3" name="Inhaltsplatzhalter 2"/>
          <p:cNvSpPr>
            <a:spLocks noGrp="1"/>
          </p:cNvSpPr>
          <p:nvPr>
            <p:ph idx="1"/>
          </p:nvPr>
        </p:nvSpPr>
        <p:spPr>
          <a:xfrm>
            <a:off x="457199" y="2093641"/>
            <a:ext cx="8229600" cy="2457399"/>
          </a:xfrm>
        </p:spPr>
        <p:txBody>
          <a:bodyPr>
            <a:normAutofit fontScale="62500" lnSpcReduction="20000"/>
          </a:bodyPr>
          <a:lstStyle/>
          <a:p>
            <a:pPr>
              <a:lnSpc>
                <a:spcPct val="120000"/>
              </a:lnSpc>
              <a:spcBef>
                <a:spcPts val="0"/>
              </a:spcBef>
            </a:pPr>
            <a:r>
              <a:rPr lang="de-DE" b="1" dirty="0">
                <a:solidFill>
                  <a:schemeClr val="tx2"/>
                </a:solidFill>
                <a:latin typeface="LMU CompatilFact" panose="02000500060000020003" pitchFamily="2" charset="0"/>
              </a:rPr>
              <a:t>Zeitschriftenartikel</a:t>
            </a:r>
          </a:p>
          <a:p>
            <a:pPr>
              <a:lnSpc>
                <a:spcPct val="120000"/>
              </a:lnSpc>
              <a:spcBef>
                <a:spcPts val="0"/>
              </a:spcBef>
            </a:pPr>
            <a:r>
              <a:rPr lang="de-DE" u="sng" dirty="0">
                <a:latin typeface="LMU CompatilFact" panose="02000500060000020003" pitchFamily="2" charset="0"/>
              </a:rPr>
              <a:t>Abstrakt:</a:t>
            </a:r>
            <a:r>
              <a:rPr lang="de-DE" dirty="0">
                <a:latin typeface="LMU CompatilFact" panose="02000500060000020003" pitchFamily="2" charset="0"/>
              </a:rPr>
              <a:t>  Autor, A., Autor, B., &amp; Autor, C. (Erscheinungsjahr). Vollständiger Titel des Artikels. Titel der Zeitschrift, Volume, (Heftnummer), Seitenzahl. </a:t>
            </a:r>
          </a:p>
          <a:p>
            <a:pPr>
              <a:lnSpc>
                <a:spcPct val="120000"/>
              </a:lnSpc>
              <a:spcBef>
                <a:spcPts val="0"/>
              </a:spcBef>
            </a:pPr>
            <a:r>
              <a:rPr lang="de-DE" u="sng" dirty="0">
                <a:latin typeface="LMU CompatilFact" panose="02000500060000020003" pitchFamily="2" charset="0"/>
              </a:rPr>
              <a:t>Beispiel: </a:t>
            </a:r>
            <a:r>
              <a:rPr lang="en-GB" dirty="0">
                <a:latin typeface="LMU CompatilFact" panose="02000500060000020003" pitchFamily="2" charset="0"/>
              </a:rPr>
              <a:t>Kirby, J.R., Pfeiffer, S., &amp; </a:t>
            </a:r>
            <a:r>
              <a:rPr lang="en-GB" dirty="0" err="1">
                <a:latin typeface="LMU CompatilFact" panose="02000500060000020003" pitchFamily="2" charset="0"/>
              </a:rPr>
              <a:t>Parilla</a:t>
            </a:r>
            <a:r>
              <a:rPr lang="en-GB" dirty="0">
                <a:latin typeface="LMU CompatilFact" panose="02000500060000020003" pitchFamily="2" charset="0"/>
              </a:rPr>
              <a:t>, R. (2003). Naming speed and phonological awareness as predictors of Reading Development. </a:t>
            </a:r>
            <a:r>
              <a:rPr lang="en-US" dirty="0">
                <a:latin typeface="LMU CompatilFact" panose="02000500060000020003" pitchFamily="2" charset="0"/>
              </a:rPr>
              <a:t>Journal of Educational Psychology, 95(4), 453-464.</a:t>
            </a:r>
            <a:endParaRPr lang="de-DE" dirty="0">
              <a:latin typeface="LMU CompatilFact" panose="02000500060000020003" pitchFamily="2" charset="0"/>
            </a:endParaRPr>
          </a:p>
          <a:p>
            <a:pPr>
              <a:lnSpc>
                <a:spcPct val="120000"/>
              </a:lnSpc>
              <a:spcBef>
                <a:spcPts val="0"/>
              </a:spcBef>
            </a:pPr>
            <a:endParaRPr lang="de-DE" dirty="0"/>
          </a:p>
          <a:p>
            <a:pPr>
              <a:lnSpc>
                <a:spcPct val="120000"/>
              </a:lnSpc>
              <a:spcBef>
                <a:spcPts val="0"/>
              </a:spcBef>
            </a:pPr>
            <a:endParaRPr lang="de-DE" dirty="0"/>
          </a:p>
        </p:txBody>
      </p:sp>
      <p:pic>
        <p:nvPicPr>
          <p:cNvPr id="5" name="Grafik 4"/>
          <p:cNvPicPr>
            <a:picLocks noChangeAspect="1"/>
          </p:cNvPicPr>
          <p:nvPr/>
        </p:nvPicPr>
        <p:blipFill>
          <a:blip r:embed="rId4"/>
          <a:stretch>
            <a:fillRect/>
          </a:stretch>
        </p:blipFill>
        <p:spPr>
          <a:xfrm>
            <a:off x="1835696" y="4316300"/>
            <a:ext cx="5679728" cy="1975223"/>
          </a:xfrm>
          <a:prstGeom prst="rect">
            <a:avLst/>
          </a:prstGeom>
        </p:spPr>
      </p:pic>
      <p:pic>
        <p:nvPicPr>
          <p:cNvPr id="4" name="Sound aufgezeichnet">
            <a:hlinkClick r:id="" action="ppaction://media"/>
            <a:extLst>
              <a:ext uri="{FF2B5EF4-FFF2-40B4-BE49-F238E27FC236}">
                <a16:creationId xmlns:a16="http://schemas.microsoft.com/office/drawing/2014/main" xmlns="" id="{1AADAD09-6917-45CF-A1B5-60B73ACC91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8304" y="353158"/>
            <a:ext cx="609600" cy="609600"/>
          </a:xfrm>
          <a:prstGeom prst="rect">
            <a:avLst/>
          </a:prstGeom>
        </p:spPr>
      </p:pic>
    </p:spTree>
    <p:extLst>
      <p:ext uri="{BB962C8B-B14F-4D97-AF65-F5344CB8AC3E}">
        <p14:creationId xmlns:p14="http://schemas.microsoft.com/office/powerpoint/2010/main" val="248028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rgbClr val="C00000"/>
                </a:solidFill>
                <a:latin typeface="LMU CompatilFact" panose="02000500060000020003" pitchFamily="2" charset="0"/>
              </a:rPr>
              <a:t>Zitierstile</a:t>
            </a:r>
          </a:p>
        </p:txBody>
      </p:sp>
      <p:sp>
        <p:nvSpPr>
          <p:cNvPr id="8" name="Inhaltsplatzhalter 2">
            <a:extLst>
              <a:ext uri="{FF2B5EF4-FFF2-40B4-BE49-F238E27FC236}">
                <a16:creationId xmlns:a16="http://schemas.microsoft.com/office/drawing/2014/main" xmlns="" id="{CAFA335A-711A-42FE-A6B9-9F76A68887D5}"/>
              </a:ext>
            </a:extLst>
          </p:cNvPr>
          <p:cNvSpPr>
            <a:spLocks noGrp="1"/>
          </p:cNvSpPr>
          <p:nvPr>
            <p:ph idx="1"/>
          </p:nvPr>
        </p:nvSpPr>
        <p:spPr>
          <a:xfrm>
            <a:off x="457200" y="2420888"/>
            <a:ext cx="8229600" cy="3921125"/>
          </a:xfrm>
        </p:spPr>
        <p:txBody>
          <a:bodyPr>
            <a:normAutofit/>
          </a:bodyPr>
          <a:lstStyle/>
          <a:p>
            <a:r>
              <a:rPr lang="de-DE" dirty="0">
                <a:latin typeface="LMU CompatilFact" panose="02000500060000020003" pitchFamily="2" charset="0"/>
              </a:rPr>
              <a:t>Die Zitierweise am Lehrstuhl orientiert sich am Zitierstil der </a:t>
            </a:r>
            <a:r>
              <a:rPr lang="de-DE" b="1" dirty="0">
                <a:solidFill>
                  <a:schemeClr val="tx2"/>
                </a:solidFill>
                <a:latin typeface="LMU CompatilFact" panose="02000500060000020003" pitchFamily="2" charset="0"/>
              </a:rPr>
              <a:t>American Psychological </a:t>
            </a:r>
            <a:r>
              <a:rPr lang="de-DE" b="1" dirty="0" err="1">
                <a:solidFill>
                  <a:schemeClr val="tx2"/>
                </a:solidFill>
                <a:latin typeface="LMU CompatilFact" panose="02000500060000020003" pitchFamily="2" charset="0"/>
              </a:rPr>
              <a:t>Association</a:t>
            </a:r>
            <a:r>
              <a:rPr lang="de-DE" b="1" dirty="0">
                <a:solidFill>
                  <a:schemeClr val="tx2"/>
                </a:solidFill>
                <a:latin typeface="LMU CompatilFact" panose="02000500060000020003" pitchFamily="2" charset="0"/>
              </a:rPr>
              <a:t> (APA)</a:t>
            </a:r>
          </a:p>
          <a:p>
            <a:pPr marL="0" indent="0">
              <a:buNone/>
            </a:pPr>
            <a:endParaRPr lang="de-DE" dirty="0">
              <a:latin typeface="LMU CompatilFact" panose="02000500060000020003" pitchFamily="2" charset="0"/>
            </a:endParaRPr>
          </a:p>
          <a:p>
            <a:r>
              <a:rPr lang="de-DE" dirty="0">
                <a:latin typeface="LMU CompatilFact" panose="02000500060000020003" pitchFamily="2" charset="0"/>
              </a:rPr>
              <a:t>APA-Style 7. Version seit 2020 </a:t>
            </a:r>
            <a:r>
              <a:rPr lang="de-DE" b="1" dirty="0" smtClean="0">
                <a:solidFill>
                  <a:schemeClr val="accent1">
                    <a:lumMod val="50000"/>
                  </a:schemeClr>
                </a:solidFill>
                <a:latin typeface="LMU CompatilFact" panose="02000500060000020003" pitchFamily="2" charset="0"/>
              </a:rPr>
              <a:t>(s. Extra Dokument auf der Homepage)</a:t>
            </a:r>
            <a:endParaRPr lang="de-DE" b="1" dirty="0">
              <a:solidFill>
                <a:schemeClr val="accent1">
                  <a:lumMod val="50000"/>
                </a:schemeClr>
              </a:solidFill>
              <a:latin typeface="LMU CompatilFact" panose="02000500060000020003" pitchFamily="2" charset="0"/>
            </a:endParaRPr>
          </a:p>
        </p:txBody>
      </p:sp>
      <p:pic>
        <p:nvPicPr>
          <p:cNvPr id="4" name="Sound aufgezeichnet">
            <a:hlinkClick r:id="" action="ppaction://media"/>
            <a:extLst>
              <a:ext uri="{FF2B5EF4-FFF2-40B4-BE49-F238E27FC236}">
                <a16:creationId xmlns:a16="http://schemas.microsoft.com/office/drawing/2014/main" xmlns="" id="{0204EE6A-6BE6-406B-A659-8403BE32F3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44208" y="404664"/>
            <a:ext cx="487363" cy="487363"/>
          </a:xfrm>
          <a:prstGeom prst="rect">
            <a:avLst/>
          </a:prstGeom>
        </p:spPr>
      </p:pic>
    </p:spTree>
    <p:extLst>
      <p:ext uri="{BB962C8B-B14F-4D97-AF65-F5344CB8AC3E}">
        <p14:creationId xmlns:p14="http://schemas.microsoft.com/office/powerpoint/2010/main" val="191392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rgbClr val="C00000"/>
                </a:solidFill>
                <a:latin typeface="LMU CompatilFact" panose="02000500060000020003" pitchFamily="2" charset="0"/>
              </a:rPr>
              <a:t>Literaturverzeichnis</a:t>
            </a:r>
          </a:p>
        </p:txBody>
      </p:sp>
      <p:sp>
        <p:nvSpPr>
          <p:cNvPr id="3" name="Inhaltsplatzhalter 2"/>
          <p:cNvSpPr>
            <a:spLocks noGrp="1"/>
          </p:cNvSpPr>
          <p:nvPr>
            <p:ph idx="1"/>
          </p:nvPr>
        </p:nvSpPr>
        <p:spPr/>
        <p:txBody>
          <a:bodyPr>
            <a:normAutofit fontScale="92500" lnSpcReduction="20000"/>
          </a:bodyPr>
          <a:lstStyle/>
          <a:p>
            <a:r>
              <a:rPr lang="de-DE" b="1" dirty="0">
                <a:solidFill>
                  <a:schemeClr val="tx2"/>
                </a:solidFill>
                <a:latin typeface="LMU CompatilFact" panose="02000500060000020003" pitchFamily="2" charset="0"/>
              </a:rPr>
              <a:t>Website</a:t>
            </a:r>
          </a:p>
          <a:p>
            <a:r>
              <a:rPr lang="de-DE" dirty="0">
                <a:latin typeface="LMU CompatilFact" panose="02000500060000020003" pitchFamily="2" charset="0"/>
              </a:rPr>
              <a:t>unter folgender Adresse ist folgender Text zu finden, den Sie zitieren möchten: </a:t>
            </a:r>
          </a:p>
          <a:p>
            <a:r>
              <a:rPr lang="de-DE" dirty="0">
                <a:latin typeface="LMU CompatilFact" panose="02000500060000020003" pitchFamily="2" charset="0"/>
                <a:hlinkClick r:id="rId5"/>
              </a:rPr>
              <a:t>http://www.stottertherapieratgeber.de/allgemeines.html</a:t>
            </a:r>
            <a:endParaRPr lang="de-DE" dirty="0">
              <a:latin typeface="LMU CompatilFact" panose="02000500060000020003" pitchFamily="2" charset="0"/>
            </a:endParaRPr>
          </a:p>
          <a:p>
            <a:r>
              <a:rPr lang="de-DE" dirty="0">
                <a:latin typeface="LMU CompatilFact" panose="02000500060000020003" pitchFamily="2" charset="0"/>
              </a:rPr>
              <a:t>„Angesichts dieser Begriffsproblematik ist wohl eher die Frage von Belang, was unter „Heilung von Stottern“ überhaupt zu verstehen ist?“</a:t>
            </a:r>
          </a:p>
        </p:txBody>
      </p:sp>
      <p:pic>
        <p:nvPicPr>
          <p:cNvPr id="7" name="Sound aufgezeichnet">
            <a:hlinkClick r:id="" action="ppaction://media"/>
            <a:extLst>
              <a:ext uri="{FF2B5EF4-FFF2-40B4-BE49-F238E27FC236}">
                <a16:creationId xmlns:a16="http://schemas.microsoft.com/office/drawing/2014/main" xmlns="" id="{E45EF557-30FE-4F33-963A-45D866E664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00192" y="332656"/>
            <a:ext cx="636589" cy="636589"/>
          </a:xfrm>
          <a:prstGeom prst="rect">
            <a:avLst/>
          </a:prstGeom>
        </p:spPr>
      </p:pic>
    </p:spTree>
    <p:extLst>
      <p:ext uri="{BB962C8B-B14F-4D97-AF65-F5344CB8AC3E}">
        <p14:creationId xmlns:p14="http://schemas.microsoft.com/office/powerpoint/2010/main" val="235041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rgbClr val="C00000"/>
                </a:solidFill>
                <a:latin typeface="LMU CompatilFact" panose="02000500060000020003" pitchFamily="2" charset="0"/>
              </a:rPr>
              <a:t>Impressum</a:t>
            </a:r>
          </a:p>
        </p:txBody>
      </p:sp>
      <p:pic>
        <p:nvPicPr>
          <p:cNvPr id="4" name="Grafik 3"/>
          <p:cNvPicPr>
            <a:picLocks noChangeAspect="1"/>
          </p:cNvPicPr>
          <p:nvPr/>
        </p:nvPicPr>
        <p:blipFill>
          <a:blip r:embed="rId4"/>
          <a:stretch>
            <a:fillRect/>
          </a:stretch>
        </p:blipFill>
        <p:spPr>
          <a:xfrm>
            <a:off x="4427985" y="2214437"/>
            <a:ext cx="3497560" cy="1768607"/>
          </a:xfrm>
          <a:prstGeom prst="rect">
            <a:avLst/>
          </a:prstGeom>
        </p:spPr>
      </p:pic>
      <p:sp>
        <p:nvSpPr>
          <p:cNvPr id="5" name="Textfeld 4"/>
          <p:cNvSpPr txBox="1"/>
          <p:nvPr/>
        </p:nvSpPr>
        <p:spPr>
          <a:xfrm>
            <a:off x="457200" y="4295529"/>
            <a:ext cx="8435280" cy="2031325"/>
          </a:xfrm>
          <a:prstGeom prst="rect">
            <a:avLst/>
          </a:prstGeom>
          <a:noFill/>
        </p:spPr>
        <p:txBody>
          <a:bodyPr wrap="square" rtlCol="0">
            <a:spAutoFit/>
          </a:bodyPr>
          <a:lstStyle/>
          <a:p>
            <a:r>
              <a:rPr lang="de-DE" b="1" dirty="0">
                <a:latin typeface="LMU CompatilFact" panose="02000500060000020003" pitchFamily="2" charset="0"/>
              </a:rPr>
              <a:t>Zitation im Text: „</a:t>
            </a:r>
            <a:r>
              <a:rPr lang="de-DE" dirty="0">
                <a:latin typeface="LMU CompatilFact" panose="02000500060000020003" pitchFamily="2" charset="0"/>
              </a:rPr>
              <a:t>Angesichts dieser Begriffsproblematik ist wohl eher die Frage von Belang, was unter „Heilung von Stottern“ überhaupt zu verstehen ist“ (Scherer, 2013, Absatz 3).</a:t>
            </a:r>
          </a:p>
          <a:p>
            <a:endParaRPr lang="de-DE" dirty="0">
              <a:latin typeface="LMU CompatilFact" panose="02000500060000020003" pitchFamily="2" charset="0"/>
            </a:endParaRPr>
          </a:p>
          <a:p>
            <a:r>
              <a:rPr lang="de-DE" b="1" dirty="0">
                <a:latin typeface="LMU CompatilFact" panose="02000500060000020003" pitchFamily="2" charset="0"/>
              </a:rPr>
              <a:t>Aufnahme ins Literaturverzeichnis: </a:t>
            </a:r>
            <a:r>
              <a:rPr lang="de-DE" dirty="0">
                <a:latin typeface="LMU CompatilFact" panose="02000500060000020003" pitchFamily="2" charset="0"/>
              </a:rPr>
              <a:t>Scherer, T. (2013). </a:t>
            </a:r>
            <a:r>
              <a:rPr lang="de-DE" dirty="0" err="1">
                <a:latin typeface="LMU CompatilFact" panose="02000500060000020003" pitchFamily="2" charset="0"/>
              </a:rPr>
              <a:t>Stottertherapieratgeber</a:t>
            </a:r>
            <a:r>
              <a:rPr lang="de-DE" dirty="0">
                <a:latin typeface="LMU CompatilFact" panose="02000500060000020003" pitchFamily="2" charset="0"/>
              </a:rPr>
              <a:t>. Abgerufen am 23. Januar 2015 von  </a:t>
            </a:r>
            <a:r>
              <a:rPr lang="de-DE" dirty="0">
                <a:latin typeface="LMU CompatilFact" panose="02000500060000020003" pitchFamily="2" charset="0"/>
                <a:hlinkClick r:id="rId5"/>
              </a:rPr>
              <a:t>http://www.stottertherapieratgeber.de/allgemeines.html</a:t>
            </a:r>
            <a:endParaRPr lang="de-DE" dirty="0">
              <a:latin typeface="LMU CompatilFact" panose="02000500060000020003" pitchFamily="2" charset="0"/>
            </a:endParaRPr>
          </a:p>
        </p:txBody>
      </p:sp>
      <p:sp>
        <p:nvSpPr>
          <p:cNvPr id="6" name="Textfeld 5"/>
          <p:cNvSpPr txBox="1"/>
          <p:nvPr/>
        </p:nvSpPr>
        <p:spPr>
          <a:xfrm>
            <a:off x="605612" y="2580229"/>
            <a:ext cx="3744416" cy="830997"/>
          </a:xfrm>
          <a:prstGeom prst="rect">
            <a:avLst/>
          </a:prstGeom>
          <a:noFill/>
        </p:spPr>
        <p:txBody>
          <a:bodyPr wrap="square" rtlCol="0">
            <a:spAutoFit/>
          </a:bodyPr>
          <a:lstStyle/>
          <a:p>
            <a:r>
              <a:rPr lang="de-DE" sz="2400" dirty="0">
                <a:latin typeface="LMU CompatilFact" panose="02000500060000020003" pitchFamily="2" charset="0"/>
              </a:rPr>
              <a:t>Auf der Startseite finden Sie unter Impressum</a:t>
            </a:r>
            <a:endParaRPr lang="de-DE" sz="2400" dirty="0"/>
          </a:p>
        </p:txBody>
      </p:sp>
      <p:pic>
        <p:nvPicPr>
          <p:cNvPr id="7" name="Sound aufgezeichnet">
            <a:hlinkClick r:id="" action="ppaction://media"/>
            <a:extLst>
              <a:ext uri="{FF2B5EF4-FFF2-40B4-BE49-F238E27FC236}">
                <a16:creationId xmlns:a16="http://schemas.microsoft.com/office/drawing/2014/main" xmlns="" id="{BFFCD057-562F-4BF9-B243-AA66685982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00192" y="287464"/>
            <a:ext cx="653380" cy="653380"/>
          </a:xfrm>
          <a:prstGeom prst="rect">
            <a:avLst/>
          </a:prstGeom>
        </p:spPr>
      </p:pic>
    </p:spTree>
    <p:extLst>
      <p:ext uri="{BB962C8B-B14F-4D97-AF65-F5344CB8AC3E}">
        <p14:creationId xmlns:p14="http://schemas.microsoft.com/office/powerpoint/2010/main" val="197397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29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rgbClr val="C00000"/>
                </a:solidFill>
                <a:latin typeface="LMU CompatilFact" panose="02000500060000020003" pitchFamily="2" charset="0"/>
              </a:rPr>
              <a:t>Übung zum Literaturverzeichnis</a:t>
            </a:r>
          </a:p>
        </p:txBody>
      </p:sp>
      <p:sp>
        <p:nvSpPr>
          <p:cNvPr id="3" name="Inhaltsplatzhalter 2"/>
          <p:cNvSpPr>
            <a:spLocks noGrp="1"/>
          </p:cNvSpPr>
          <p:nvPr>
            <p:ph idx="1"/>
          </p:nvPr>
        </p:nvSpPr>
        <p:spPr>
          <a:xfrm>
            <a:off x="457200" y="2267744"/>
            <a:ext cx="8229600" cy="4185592"/>
          </a:xfrm>
        </p:spPr>
        <p:txBody>
          <a:bodyPr>
            <a:normAutofit/>
          </a:bodyPr>
          <a:lstStyle/>
          <a:p>
            <a:pPr lvl="0"/>
            <a:r>
              <a:rPr lang="de-DE" sz="2400" b="1" dirty="0">
                <a:solidFill>
                  <a:schemeClr val="tx2"/>
                </a:solidFill>
                <a:latin typeface="LMU CompatilFact" panose="02000500060000020003" pitchFamily="2" charset="0"/>
              </a:rPr>
              <a:t>Wie nehmen Sie den ersten Beitrag aus dem Herausgeberwerk von </a:t>
            </a:r>
            <a:r>
              <a:rPr lang="de-DE" sz="2400" b="1" dirty="0" err="1">
                <a:solidFill>
                  <a:schemeClr val="tx2"/>
                </a:solidFill>
                <a:latin typeface="LMU CompatilFact" panose="02000500060000020003" pitchFamily="2" charset="0"/>
              </a:rPr>
              <a:t>Grohnfeldt</a:t>
            </a:r>
            <a:r>
              <a:rPr lang="de-DE" sz="2400" b="1" dirty="0">
                <a:solidFill>
                  <a:schemeClr val="tx2"/>
                </a:solidFill>
                <a:latin typeface="LMU CompatilFact" panose="02000500060000020003" pitchFamily="2" charset="0"/>
              </a:rPr>
              <a:t> ins Literaturverzeichnis auf?</a:t>
            </a:r>
            <a:endParaRPr lang="de-DE" sz="2400" dirty="0">
              <a:latin typeface="LMU CompatilFact" panose="02000500060000020003" pitchFamily="2" charset="0"/>
            </a:endParaRPr>
          </a:p>
        </p:txBody>
      </p:sp>
      <p:pic>
        <p:nvPicPr>
          <p:cNvPr id="4" name="Grafik 3"/>
          <p:cNvPicPr>
            <a:picLocks noChangeAspect="1"/>
          </p:cNvPicPr>
          <p:nvPr/>
        </p:nvPicPr>
        <p:blipFill>
          <a:blip r:embed="rId4"/>
          <a:stretch>
            <a:fillRect/>
          </a:stretch>
        </p:blipFill>
        <p:spPr>
          <a:xfrm>
            <a:off x="2297167" y="3698800"/>
            <a:ext cx="6635044" cy="2106488"/>
          </a:xfrm>
          <a:prstGeom prst="rect">
            <a:avLst/>
          </a:prstGeom>
        </p:spPr>
      </p:pic>
      <p:pic>
        <p:nvPicPr>
          <p:cNvPr id="5" name="Grafik 4"/>
          <p:cNvPicPr>
            <a:picLocks noChangeAspect="1"/>
          </p:cNvPicPr>
          <p:nvPr/>
        </p:nvPicPr>
        <p:blipFill>
          <a:blip r:embed="rId5"/>
          <a:stretch>
            <a:fillRect/>
          </a:stretch>
        </p:blipFill>
        <p:spPr>
          <a:xfrm>
            <a:off x="317461" y="3646141"/>
            <a:ext cx="1982038" cy="2808336"/>
          </a:xfrm>
          <a:prstGeom prst="rect">
            <a:avLst/>
          </a:prstGeom>
        </p:spPr>
      </p:pic>
      <p:sp>
        <p:nvSpPr>
          <p:cNvPr id="7" name="Textfeld 6"/>
          <p:cNvSpPr txBox="1"/>
          <p:nvPr/>
        </p:nvSpPr>
        <p:spPr>
          <a:xfrm>
            <a:off x="467580" y="5620622"/>
            <a:ext cx="1584176" cy="369332"/>
          </a:xfrm>
          <a:prstGeom prst="rect">
            <a:avLst/>
          </a:prstGeom>
          <a:noFill/>
        </p:spPr>
        <p:txBody>
          <a:bodyPr wrap="square" rtlCol="0">
            <a:spAutoFit/>
          </a:bodyPr>
          <a:lstStyle/>
          <a:p>
            <a:r>
              <a:rPr lang="de-DE" dirty="0">
                <a:solidFill>
                  <a:schemeClr val="bg1"/>
                </a:solidFill>
              </a:rPr>
              <a:t>Stuttgart 2017</a:t>
            </a:r>
          </a:p>
        </p:txBody>
      </p:sp>
      <p:pic>
        <p:nvPicPr>
          <p:cNvPr id="6" name="Sound aufgezeichnet">
            <a:hlinkClick r:id="" action="ppaction://media"/>
            <a:extLst>
              <a:ext uri="{FF2B5EF4-FFF2-40B4-BE49-F238E27FC236}">
                <a16:creationId xmlns:a16="http://schemas.microsoft.com/office/drawing/2014/main" xmlns="" id="{882BBDBA-94BD-468F-8A07-9D428E919A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00192" y="340849"/>
            <a:ext cx="567871" cy="567871"/>
          </a:xfrm>
          <a:prstGeom prst="rect">
            <a:avLst/>
          </a:prstGeom>
        </p:spPr>
      </p:pic>
    </p:spTree>
    <p:extLst>
      <p:ext uri="{BB962C8B-B14F-4D97-AF65-F5344CB8AC3E}">
        <p14:creationId xmlns:p14="http://schemas.microsoft.com/office/powerpoint/2010/main" val="317427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rgbClr val="C00000"/>
                </a:solidFill>
                <a:latin typeface="LMU CompatilFact" panose="02000500060000020003" pitchFamily="2" charset="0"/>
              </a:rPr>
              <a:t>Übung zum Zitieren</a:t>
            </a:r>
            <a:endParaRPr lang="de-DE" dirty="0"/>
          </a:p>
        </p:txBody>
      </p:sp>
      <p:sp>
        <p:nvSpPr>
          <p:cNvPr id="3" name="Inhaltsplatzhalter 2"/>
          <p:cNvSpPr>
            <a:spLocks noGrp="1"/>
          </p:cNvSpPr>
          <p:nvPr>
            <p:ph idx="1"/>
          </p:nvPr>
        </p:nvSpPr>
        <p:spPr/>
        <p:txBody>
          <a:bodyPr>
            <a:normAutofit/>
          </a:bodyPr>
          <a:lstStyle/>
          <a:p>
            <a:r>
              <a:rPr lang="de-DE" sz="2400" dirty="0">
                <a:latin typeface="LMU CompatilFact" panose="02000500060000020003" pitchFamily="2" charset="0"/>
              </a:rPr>
              <a:t>Wie zitieren Sie die</a:t>
            </a:r>
            <a:br>
              <a:rPr lang="de-DE" sz="2400" dirty="0">
                <a:latin typeface="LMU CompatilFact" panose="02000500060000020003" pitchFamily="2" charset="0"/>
              </a:rPr>
            </a:br>
            <a:r>
              <a:rPr lang="de-DE" sz="2400" dirty="0">
                <a:latin typeface="LMU CompatilFact" panose="02000500060000020003" pitchFamily="2" charset="0"/>
              </a:rPr>
              <a:t>hervorgehobenen Zeilen aus </a:t>
            </a:r>
            <a:br>
              <a:rPr lang="de-DE" sz="2400" dirty="0">
                <a:latin typeface="LMU CompatilFact" panose="02000500060000020003" pitchFamily="2" charset="0"/>
              </a:rPr>
            </a:br>
            <a:r>
              <a:rPr lang="de-DE" sz="2400" dirty="0">
                <a:latin typeface="LMU CompatilFact" panose="02000500060000020003" pitchFamily="2" charset="0"/>
              </a:rPr>
              <a:t>dem Herausgeberwerk </a:t>
            </a:r>
            <a:br>
              <a:rPr lang="de-DE" sz="2400" dirty="0">
                <a:latin typeface="LMU CompatilFact" panose="02000500060000020003" pitchFamily="2" charset="0"/>
              </a:rPr>
            </a:br>
            <a:r>
              <a:rPr lang="de-DE" sz="2400" dirty="0">
                <a:latin typeface="LMU CompatilFact" panose="02000500060000020003" pitchFamily="2" charset="0"/>
              </a:rPr>
              <a:t>von </a:t>
            </a:r>
            <a:r>
              <a:rPr lang="de-DE" sz="2400" dirty="0" err="1">
                <a:latin typeface="LMU CompatilFact" panose="02000500060000020003" pitchFamily="2" charset="0"/>
              </a:rPr>
              <a:t>Grohnfeldt</a:t>
            </a:r>
            <a:r>
              <a:rPr lang="de-DE" sz="2400" dirty="0">
                <a:latin typeface="LMU CompatilFact" panose="02000500060000020003" pitchFamily="2" charset="0"/>
              </a:rPr>
              <a:t> (s. </a:t>
            </a:r>
            <a:r>
              <a:rPr lang="de-DE" sz="2400" dirty="0" err="1">
                <a:latin typeface="LMU CompatilFact" panose="02000500060000020003" pitchFamily="2" charset="0"/>
              </a:rPr>
              <a:t>vorangegan</a:t>
            </a:r>
            <a:r>
              <a:rPr lang="de-DE" sz="2400" dirty="0">
                <a:latin typeface="LMU CompatilFact" panose="02000500060000020003" pitchFamily="2" charset="0"/>
              </a:rPr>
              <a:t>-</a:t>
            </a:r>
            <a:br>
              <a:rPr lang="de-DE" sz="2400" dirty="0">
                <a:latin typeface="LMU CompatilFact" panose="02000500060000020003" pitchFamily="2" charset="0"/>
              </a:rPr>
            </a:br>
            <a:r>
              <a:rPr lang="de-DE" sz="2400" dirty="0" err="1">
                <a:latin typeface="LMU CompatilFact" panose="02000500060000020003" pitchFamily="2" charset="0"/>
              </a:rPr>
              <a:t>gene</a:t>
            </a:r>
            <a:r>
              <a:rPr lang="de-DE" sz="2400" dirty="0">
                <a:latin typeface="LMU CompatilFact" panose="02000500060000020003" pitchFamily="2" charset="0"/>
              </a:rPr>
              <a:t> Folie) im Text in Ihrer </a:t>
            </a:r>
            <a:br>
              <a:rPr lang="de-DE" sz="2400" dirty="0">
                <a:latin typeface="LMU CompatilFact" panose="02000500060000020003" pitchFamily="2" charset="0"/>
              </a:rPr>
            </a:br>
            <a:r>
              <a:rPr lang="de-DE" sz="2400" dirty="0">
                <a:latin typeface="LMU CompatilFact" panose="02000500060000020003" pitchFamily="2" charset="0"/>
              </a:rPr>
              <a:t>Abschlussarbeit?</a:t>
            </a:r>
          </a:p>
        </p:txBody>
      </p:sp>
      <p:pic>
        <p:nvPicPr>
          <p:cNvPr id="5" name="Grafik 4"/>
          <p:cNvPicPr>
            <a:picLocks noChangeAspect="1"/>
          </p:cNvPicPr>
          <p:nvPr/>
        </p:nvPicPr>
        <p:blipFill>
          <a:blip r:embed="rId2"/>
          <a:stretch>
            <a:fillRect/>
          </a:stretch>
        </p:blipFill>
        <p:spPr>
          <a:xfrm>
            <a:off x="5292079" y="2160094"/>
            <a:ext cx="3533775" cy="4114800"/>
          </a:xfrm>
          <a:prstGeom prst="rect">
            <a:avLst/>
          </a:prstGeom>
        </p:spPr>
      </p:pic>
      <p:sp>
        <p:nvSpPr>
          <p:cNvPr id="6" name="Textfeld 5">
            <a:extLst>
              <a:ext uri="{FF2B5EF4-FFF2-40B4-BE49-F238E27FC236}">
                <a16:creationId xmlns:a16="http://schemas.microsoft.com/office/drawing/2014/main" xmlns="" id="{9AFC0ECB-2070-409F-AC9E-0690FF6C6663}"/>
              </a:ext>
            </a:extLst>
          </p:cNvPr>
          <p:cNvSpPr txBox="1"/>
          <p:nvPr/>
        </p:nvSpPr>
        <p:spPr>
          <a:xfrm>
            <a:off x="6266879" y="2492896"/>
            <a:ext cx="1584176" cy="215444"/>
          </a:xfrm>
          <a:prstGeom prst="rect">
            <a:avLst/>
          </a:prstGeom>
          <a:noFill/>
        </p:spPr>
        <p:txBody>
          <a:bodyPr wrap="square" rtlCol="0">
            <a:spAutoFit/>
          </a:bodyPr>
          <a:lstStyle/>
          <a:p>
            <a:r>
              <a:rPr lang="de-DE" sz="800" dirty="0"/>
              <a:t>(2017)</a:t>
            </a:r>
          </a:p>
        </p:txBody>
      </p:sp>
      <p:sp>
        <p:nvSpPr>
          <p:cNvPr id="7" name="Textfeld 6">
            <a:extLst>
              <a:ext uri="{FF2B5EF4-FFF2-40B4-BE49-F238E27FC236}">
                <a16:creationId xmlns:a16="http://schemas.microsoft.com/office/drawing/2014/main" xmlns="" id="{D6705971-14D6-4109-85A7-7D14DAA5852E}"/>
              </a:ext>
            </a:extLst>
          </p:cNvPr>
          <p:cNvSpPr txBox="1"/>
          <p:nvPr/>
        </p:nvSpPr>
        <p:spPr>
          <a:xfrm>
            <a:off x="8604448" y="6156907"/>
            <a:ext cx="1584176" cy="215444"/>
          </a:xfrm>
          <a:prstGeom prst="rect">
            <a:avLst/>
          </a:prstGeom>
          <a:noFill/>
        </p:spPr>
        <p:txBody>
          <a:bodyPr wrap="square" rtlCol="0">
            <a:spAutoFit/>
          </a:bodyPr>
          <a:lstStyle/>
          <a:p>
            <a:r>
              <a:rPr lang="de-DE" sz="800" dirty="0"/>
              <a:t>4</a:t>
            </a:r>
          </a:p>
        </p:txBody>
      </p:sp>
    </p:spTree>
    <p:extLst>
      <p:ext uri="{BB962C8B-B14F-4D97-AF65-F5344CB8AC3E}">
        <p14:creationId xmlns:p14="http://schemas.microsoft.com/office/powerpoint/2010/main" val="324185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rgbClr val="C00000"/>
                </a:solidFill>
                <a:latin typeface="LMU CompatilFact" panose="02000500060000020003" pitchFamily="2" charset="0"/>
              </a:rPr>
              <a:t>Übung zum Literaturverzeichnis</a:t>
            </a:r>
            <a:endParaRPr lang="de-DE" dirty="0"/>
          </a:p>
        </p:txBody>
      </p:sp>
      <p:sp>
        <p:nvSpPr>
          <p:cNvPr id="3" name="Inhaltsplatzhalter 2"/>
          <p:cNvSpPr>
            <a:spLocks noGrp="1"/>
          </p:cNvSpPr>
          <p:nvPr>
            <p:ph idx="1"/>
          </p:nvPr>
        </p:nvSpPr>
        <p:spPr/>
        <p:txBody>
          <a:bodyPr>
            <a:normAutofit/>
          </a:bodyPr>
          <a:lstStyle/>
          <a:p>
            <a:r>
              <a:rPr lang="de-DE" sz="2400" dirty="0">
                <a:latin typeface="LMU CompatilFact" panose="02000500060000020003" pitchFamily="2" charset="0"/>
              </a:rPr>
              <a:t>Wie nehmen Sie den </a:t>
            </a:r>
            <a:br>
              <a:rPr lang="de-DE" sz="2400" dirty="0">
                <a:latin typeface="LMU CompatilFact" panose="02000500060000020003" pitchFamily="2" charset="0"/>
              </a:rPr>
            </a:br>
            <a:r>
              <a:rPr lang="de-DE" sz="2400" dirty="0">
                <a:latin typeface="LMU CompatilFact" panose="02000500060000020003" pitchFamily="2" charset="0"/>
              </a:rPr>
              <a:t>Zeitschriftenartikel</a:t>
            </a:r>
            <a:br>
              <a:rPr lang="de-DE" sz="2400" dirty="0">
                <a:latin typeface="LMU CompatilFact" panose="02000500060000020003" pitchFamily="2" charset="0"/>
              </a:rPr>
            </a:br>
            <a:r>
              <a:rPr lang="de-DE" sz="2400" dirty="0">
                <a:latin typeface="LMU CompatilFact" panose="02000500060000020003" pitchFamily="2" charset="0"/>
              </a:rPr>
              <a:t>ins </a:t>
            </a:r>
            <a:br>
              <a:rPr lang="de-DE" sz="2400" dirty="0">
                <a:latin typeface="LMU CompatilFact" panose="02000500060000020003" pitchFamily="2" charset="0"/>
              </a:rPr>
            </a:br>
            <a:r>
              <a:rPr lang="de-DE" sz="2400" dirty="0">
                <a:latin typeface="LMU CompatilFact" panose="02000500060000020003" pitchFamily="2" charset="0"/>
              </a:rPr>
              <a:t>Literaturverzeichnis </a:t>
            </a:r>
            <a:br>
              <a:rPr lang="de-DE" sz="2400" dirty="0">
                <a:latin typeface="LMU CompatilFact" panose="02000500060000020003" pitchFamily="2" charset="0"/>
              </a:rPr>
            </a:br>
            <a:r>
              <a:rPr lang="de-DE" sz="2400" dirty="0">
                <a:latin typeface="LMU CompatilFact" panose="02000500060000020003" pitchFamily="2" charset="0"/>
              </a:rPr>
              <a:t>auf?</a:t>
            </a:r>
          </a:p>
        </p:txBody>
      </p:sp>
      <p:pic>
        <p:nvPicPr>
          <p:cNvPr id="4" name="Grafik 3"/>
          <p:cNvPicPr>
            <a:picLocks noChangeAspect="1"/>
          </p:cNvPicPr>
          <p:nvPr/>
        </p:nvPicPr>
        <p:blipFill>
          <a:blip r:embed="rId2"/>
          <a:stretch>
            <a:fillRect/>
          </a:stretch>
        </p:blipFill>
        <p:spPr>
          <a:xfrm>
            <a:off x="3779912" y="2420888"/>
            <a:ext cx="5191125" cy="3752850"/>
          </a:xfrm>
          <a:prstGeom prst="rect">
            <a:avLst/>
          </a:prstGeom>
        </p:spPr>
      </p:pic>
    </p:spTree>
    <p:extLst>
      <p:ext uri="{BB962C8B-B14F-4D97-AF65-F5344CB8AC3E}">
        <p14:creationId xmlns:p14="http://schemas.microsoft.com/office/powerpoint/2010/main" val="4043247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rgbClr val="C00000"/>
                </a:solidFill>
                <a:latin typeface="LMU CompatilFact" panose="02000500060000020003" pitchFamily="2" charset="0"/>
              </a:rPr>
              <a:t>Übung zum Literaturverzeichnis</a:t>
            </a:r>
            <a:endParaRPr lang="de-DE" dirty="0"/>
          </a:p>
        </p:txBody>
      </p:sp>
      <p:pic>
        <p:nvPicPr>
          <p:cNvPr id="4" name="Grafik 3"/>
          <p:cNvPicPr>
            <a:picLocks noChangeAspect="1"/>
          </p:cNvPicPr>
          <p:nvPr/>
        </p:nvPicPr>
        <p:blipFill>
          <a:blip r:embed="rId2"/>
          <a:stretch>
            <a:fillRect/>
          </a:stretch>
        </p:blipFill>
        <p:spPr>
          <a:xfrm>
            <a:off x="441227" y="2492897"/>
            <a:ext cx="2474589" cy="1088493"/>
          </a:xfrm>
          <a:prstGeom prst="rect">
            <a:avLst/>
          </a:prstGeom>
        </p:spPr>
      </p:pic>
      <p:pic>
        <p:nvPicPr>
          <p:cNvPr id="5" name="Grafik 4"/>
          <p:cNvPicPr>
            <a:picLocks noChangeAspect="1"/>
          </p:cNvPicPr>
          <p:nvPr/>
        </p:nvPicPr>
        <p:blipFill>
          <a:blip r:embed="rId3"/>
          <a:stretch>
            <a:fillRect/>
          </a:stretch>
        </p:blipFill>
        <p:spPr>
          <a:xfrm>
            <a:off x="441227" y="3806543"/>
            <a:ext cx="3698725" cy="1081073"/>
          </a:xfrm>
          <a:prstGeom prst="rect">
            <a:avLst/>
          </a:prstGeom>
        </p:spPr>
      </p:pic>
      <p:pic>
        <p:nvPicPr>
          <p:cNvPr id="7" name="Grafik 6"/>
          <p:cNvPicPr>
            <a:picLocks noChangeAspect="1"/>
          </p:cNvPicPr>
          <p:nvPr/>
        </p:nvPicPr>
        <p:blipFill>
          <a:blip r:embed="rId4"/>
          <a:stretch>
            <a:fillRect/>
          </a:stretch>
        </p:blipFill>
        <p:spPr>
          <a:xfrm>
            <a:off x="4572000" y="2687231"/>
            <a:ext cx="2376264" cy="2195612"/>
          </a:xfrm>
          <a:prstGeom prst="rect">
            <a:avLst/>
          </a:prstGeom>
        </p:spPr>
      </p:pic>
      <p:sp>
        <p:nvSpPr>
          <p:cNvPr id="8" name="Rechteck 7"/>
          <p:cNvSpPr/>
          <p:nvPr/>
        </p:nvSpPr>
        <p:spPr>
          <a:xfrm>
            <a:off x="481210" y="5313194"/>
            <a:ext cx="5530949" cy="1200329"/>
          </a:xfrm>
          <a:prstGeom prst="rect">
            <a:avLst/>
          </a:prstGeom>
        </p:spPr>
        <p:txBody>
          <a:bodyPr wrap="square">
            <a:spAutoFit/>
          </a:bodyPr>
          <a:lstStyle/>
          <a:p>
            <a:pPr lvl="0"/>
            <a:r>
              <a:rPr lang="de-DE" b="1" dirty="0">
                <a:solidFill>
                  <a:schemeClr val="tx2"/>
                </a:solidFill>
                <a:latin typeface="LMU CompatilFact" panose="02000500060000020003" pitchFamily="2" charset="0"/>
              </a:rPr>
              <a:t>Wie nehmen Sie den Beitrag von </a:t>
            </a:r>
            <a:r>
              <a:rPr lang="de-DE" b="1" dirty="0" err="1">
                <a:solidFill>
                  <a:schemeClr val="tx2"/>
                </a:solidFill>
                <a:latin typeface="LMU CompatilFact" panose="02000500060000020003" pitchFamily="2" charset="0"/>
              </a:rPr>
              <a:t>Sallat</a:t>
            </a:r>
            <a:r>
              <a:rPr lang="de-DE" b="1" dirty="0">
                <a:solidFill>
                  <a:schemeClr val="tx2"/>
                </a:solidFill>
                <a:latin typeface="LMU CompatilFact" panose="02000500060000020003" pitchFamily="2" charset="0"/>
              </a:rPr>
              <a:t> und </a:t>
            </a:r>
            <a:r>
              <a:rPr lang="de-DE" b="1" dirty="0" err="1">
                <a:solidFill>
                  <a:schemeClr val="tx2"/>
                </a:solidFill>
                <a:latin typeface="LMU CompatilFact" panose="02000500060000020003" pitchFamily="2" charset="0"/>
              </a:rPr>
              <a:t>Spreer</a:t>
            </a:r>
            <a:r>
              <a:rPr lang="de-DE" b="1" dirty="0">
                <a:solidFill>
                  <a:schemeClr val="tx2"/>
                </a:solidFill>
                <a:latin typeface="LMU CompatilFact" panose="02000500060000020003" pitchFamily="2" charset="0"/>
              </a:rPr>
              <a:t> aus dem Herausgeberwerk von Mayer &amp; Ulrich  ins Literaturverzeichnis auf?</a:t>
            </a:r>
          </a:p>
          <a:p>
            <a:pPr lvl="0"/>
            <a:r>
              <a:rPr lang="de-DE" b="1" dirty="0">
                <a:solidFill>
                  <a:schemeClr val="tx2"/>
                </a:solidFill>
                <a:latin typeface="LMU CompatilFact" panose="02000500060000020003" pitchFamily="2" charset="0"/>
              </a:rPr>
              <a:t>Welche Information fehlt?</a:t>
            </a:r>
            <a:endParaRPr lang="de-DE" dirty="0">
              <a:latin typeface="LMU CompatilFact" panose="02000500060000020003" pitchFamily="2" charset="0"/>
            </a:endParaRPr>
          </a:p>
        </p:txBody>
      </p:sp>
    </p:spTree>
    <p:extLst>
      <p:ext uri="{BB962C8B-B14F-4D97-AF65-F5344CB8AC3E}">
        <p14:creationId xmlns:p14="http://schemas.microsoft.com/office/powerpoint/2010/main" val="732577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rgbClr val="C00000"/>
                </a:solidFill>
                <a:latin typeface="LMU CompatilFact" panose="02000500060000020003" pitchFamily="2" charset="0"/>
              </a:rPr>
              <a:t>Übung zum Literaturverzeichnis</a:t>
            </a:r>
            <a:endParaRPr lang="de-DE" dirty="0"/>
          </a:p>
        </p:txBody>
      </p:sp>
      <p:sp>
        <p:nvSpPr>
          <p:cNvPr id="8" name="Rechteck 7"/>
          <p:cNvSpPr/>
          <p:nvPr/>
        </p:nvSpPr>
        <p:spPr>
          <a:xfrm>
            <a:off x="633650" y="5514659"/>
            <a:ext cx="8339261" cy="923330"/>
          </a:xfrm>
          <a:prstGeom prst="rect">
            <a:avLst/>
          </a:prstGeom>
        </p:spPr>
        <p:txBody>
          <a:bodyPr wrap="square">
            <a:spAutoFit/>
          </a:bodyPr>
          <a:lstStyle/>
          <a:p>
            <a:pPr lvl="0"/>
            <a:r>
              <a:rPr lang="de-DE" b="1" dirty="0">
                <a:solidFill>
                  <a:schemeClr val="tx2"/>
                </a:solidFill>
                <a:latin typeface="LMU CompatilFact" panose="02000500060000020003" pitchFamily="2" charset="0"/>
              </a:rPr>
              <a:t>Wie nehmen Sie diese Internetseite ins Literaturverzeichnis auf? </a:t>
            </a:r>
          </a:p>
          <a:p>
            <a:pPr lvl="0"/>
            <a:r>
              <a:rPr lang="de-DE" b="1" dirty="0">
                <a:solidFill>
                  <a:schemeClr val="tx2"/>
                </a:solidFill>
                <a:latin typeface="LMU CompatilFact" panose="02000500060000020003" pitchFamily="2" charset="0"/>
              </a:rPr>
              <a:t>Wie zitieren Sie aus dieser Seite im laufenden Text?</a:t>
            </a:r>
          </a:p>
          <a:p>
            <a:pPr lvl="0"/>
            <a:r>
              <a:rPr lang="de-DE" b="1" dirty="0">
                <a:solidFill>
                  <a:schemeClr val="tx2"/>
                </a:solidFill>
                <a:latin typeface="LMU CompatilFact" panose="02000500060000020003" pitchFamily="2" charset="0"/>
              </a:rPr>
              <a:t>s. auch folgende Folie</a:t>
            </a:r>
            <a:endParaRPr lang="de-DE" dirty="0">
              <a:latin typeface="LMU CompatilFact" panose="02000500060000020003" pitchFamily="2" charset="0"/>
            </a:endParaRPr>
          </a:p>
        </p:txBody>
      </p:sp>
      <p:pic>
        <p:nvPicPr>
          <p:cNvPr id="3" name="Grafik 2"/>
          <p:cNvPicPr>
            <a:picLocks noChangeAspect="1"/>
          </p:cNvPicPr>
          <p:nvPr/>
        </p:nvPicPr>
        <p:blipFill>
          <a:blip r:embed="rId2"/>
          <a:stretch>
            <a:fillRect/>
          </a:stretch>
        </p:blipFill>
        <p:spPr>
          <a:xfrm>
            <a:off x="626505" y="2132856"/>
            <a:ext cx="7890990" cy="3280446"/>
          </a:xfrm>
          <a:prstGeom prst="rect">
            <a:avLst/>
          </a:prstGeom>
        </p:spPr>
      </p:pic>
    </p:spTree>
    <p:extLst>
      <p:ext uri="{BB962C8B-B14F-4D97-AF65-F5344CB8AC3E}">
        <p14:creationId xmlns:p14="http://schemas.microsoft.com/office/powerpoint/2010/main" val="2510207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rgbClr val="C00000"/>
                </a:solidFill>
                <a:latin typeface="LMU CompatilFact" panose="02000500060000020003" pitchFamily="2" charset="0"/>
              </a:rPr>
              <a:t>Übung zum Zitieren</a:t>
            </a:r>
            <a:endParaRPr lang="de-DE" dirty="0"/>
          </a:p>
        </p:txBody>
      </p:sp>
      <p:pic>
        <p:nvPicPr>
          <p:cNvPr id="4" name="Grafik 3"/>
          <p:cNvPicPr>
            <a:picLocks noChangeAspect="1"/>
          </p:cNvPicPr>
          <p:nvPr/>
        </p:nvPicPr>
        <p:blipFill>
          <a:blip r:embed="rId2"/>
          <a:stretch>
            <a:fillRect/>
          </a:stretch>
        </p:blipFill>
        <p:spPr>
          <a:xfrm>
            <a:off x="384231" y="1484784"/>
            <a:ext cx="8375537" cy="4708941"/>
          </a:xfrm>
          <a:prstGeom prst="rect">
            <a:avLst/>
          </a:prstGeom>
        </p:spPr>
      </p:pic>
    </p:spTree>
    <p:extLst>
      <p:ext uri="{BB962C8B-B14F-4D97-AF65-F5344CB8AC3E}">
        <p14:creationId xmlns:p14="http://schemas.microsoft.com/office/powerpoint/2010/main" val="6735965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rgbClr val="C00000"/>
                </a:solidFill>
                <a:latin typeface="LMU CompatilFact" panose="02000500060000020003" pitchFamily="2" charset="0"/>
              </a:rPr>
              <a:t>Lösungen</a:t>
            </a:r>
          </a:p>
        </p:txBody>
      </p:sp>
      <p:sp>
        <p:nvSpPr>
          <p:cNvPr id="3" name="Inhaltsplatzhalter 2"/>
          <p:cNvSpPr>
            <a:spLocks noGrp="1"/>
          </p:cNvSpPr>
          <p:nvPr>
            <p:ph idx="1"/>
          </p:nvPr>
        </p:nvSpPr>
        <p:spPr/>
        <p:txBody>
          <a:bodyPr>
            <a:normAutofit fontScale="55000" lnSpcReduction="20000"/>
          </a:bodyPr>
          <a:lstStyle/>
          <a:p>
            <a:r>
              <a:rPr lang="de-DE" dirty="0" err="1"/>
              <a:t>Schindelmeiser</a:t>
            </a:r>
            <a:r>
              <a:rPr lang="de-DE" dirty="0"/>
              <a:t>, J. (2017). Anatomie und Physiologie für sprachtherapeutische Berufe. In M. </a:t>
            </a:r>
            <a:r>
              <a:rPr lang="de-DE" dirty="0" err="1"/>
              <a:t>Grohnfeldt</a:t>
            </a:r>
            <a:r>
              <a:rPr lang="de-DE" dirty="0"/>
              <a:t> (Hrsg.), Kompendium der akademischen Sprachtherapie und Logopädie. Band 2: Interdisziplinäre Grundlagen (S. 19-33). Kohlhammer Verlag</a:t>
            </a:r>
          </a:p>
          <a:p>
            <a:r>
              <a:rPr lang="de-DE" dirty="0" err="1"/>
              <a:t>Schindelmeiser</a:t>
            </a:r>
            <a:r>
              <a:rPr lang="de-DE" dirty="0"/>
              <a:t> (2017, S. 4)</a:t>
            </a:r>
          </a:p>
          <a:p>
            <a:r>
              <a:rPr lang="en-US" dirty="0"/>
              <a:t>Fuchs, L., Fuchs, D., </a:t>
            </a:r>
            <a:r>
              <a:rPr lang="en-US" dirty="0" err="1"/>
              <a:t>Hosp</a:t>
            </a:r>
            <a:r>
              <a:rPr lang="en-US" dirty="0"/>
              <a:t>, M., &amp; Jenkins, J. (2001). Oral Reading Fluency as an Indicator of Reading Competence: A Theoretical, Empirical, and Historical Analysis. Scientific Studies of Reading, 5(3), 239-256.</a:t>
            </a:r>
          </a:p>
          <a:p>
            <a:r>
              <a:rPr lang="de-DE" dirty="0" err="1"/>
              <a:t>Sallat</a:t>
            </a:r>
            <a:r>
              <a:rPr lang="de-DE" dirty="0"/>
              <a:t>, S., </a:t>
            </a:r>
            <a:r>
              <a:rPr lang="de-DE" dirty="0" err="1"/>
              <a:t>Spreer</a:t>
            </a:r>
            <a:r>
              <a:rPr lang="de-DE" dirty="0"/>
              <a:t>, M. (2017). Pragmatische Störungen. In A. Mayer &amp; T. Ulrich (Hrsg.), Sprachtherapie mit Kindern (S.227- ???) Reinhardt. </a:t>
            </a:r>
          </a:p>
          <a:p>
            <a:r>
              <a:rPr lang="de-DE" dirty="0"/>
              <a:t>Zitation im Text: Warnke (1993)</a:t>
            </a:r>
          </a:p>
          <a:p>
            <a:r>
              <a:rPr lang="de-DE" dirty="0"/>
              <a:t>Literaturverzeichnis: Warnke, A. (1993).  Stellungnahme des Vorstandes der Deutschen Gesellschaft für Kinder- und Jugendpsychiatrie zur Diagnostik, schulischen Förderung und Therapie bei Schülern mit Lese-Rechtschreibstörungen (Legasthenie). Internetquelle (s. Adresszeile auf Folie 26) (Zugriff am …</a:t>
            </a:r>
          </a:p>
          <a:p>
            <a:endParaRPr lang="de-DE" dirty="0"/>
          </a:p>
          <a:p>
            <a:endParaRPr lang="de-DE" dirty="0"/>
          </a:p>
          <a:p>
            <a:endParaRPr lang="de-DE" dirty="0"/>
          </a:p>
        </p:txBody>
      </p:sp>
    </p:spTree>
    <p:extLst>
      <p:ext uri="{BB962C8B-B14F-4D97-AF65-F5344CB8AC3E}">
        <p14:creationId xmlns:p14="http://schemas.microsoft.com/office/powerpoint/2010/main" val="2919852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rgbClr val="C00000"/>
                </a:solidFill>
                <a:latin typeface="LMU CompatilFact" panose="02000500060000020003" pitchFamily="2" charset="0"/>
              </a:rPr>
              <a:t>Zitierstile</a:t>
            </a:r>
          </a:p>
        </p:txBody>
      </p:sp>
      <p:sp>
        <p:nvSpPr>
          <p:cNvPr id="9" name="Inhaltsplatzhalter 2">
            <a:extLst>
              <a:ext uri="{FF2B5EF4-FFF2-40B4-BE49-F238E27FC236}">
                <a16:creationId xmlns:a16="http://schemas.microsoft.com/office/drawing/2014/main" xmlns="" id="{1C4223E1-3C14-4BB0-9F73-0967371B586F}"/>
              </a:ext>
            </a:extLst>
          </p:cNvPr>
          <p:cNvSpPr txBox="1">
            <a:spLocks/>
          </p:cNvSpPr>
          <p:nvPr/>
        </p:nvSpPr>
        <p:spPr>
          <a:xfrm>
            <a:off x="611560" y="2269569"/>
            <a:ext cx="8229600" cy="57606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dirty="0">
                <a:latin typeface="LMU CompatilFact" panose="02000500060000020003" pitchFamily="2" charset="0"/>
              </a:rPr>
              <a:t>PDF-Dokument </a:t>
            </a:r>
            <a:br>
              <a:rPr lang="de-DE" dirty="0">
                <a:latin typeface="LMU CompatilFact" panose="02000500060000020003" pitchFamily="2" charset="0"/>
              </a:rPr>
            </a:br>
            <a:r>
              <a:rPr lang="de-DE" dirty="0">
                <a:latin typeface="LMU CompatilFact" panose="02000500060000020003" pitchFamily="2" charset="0"/>
              </a:rPr>
              <a:t>APA 7</a:t>
            </a:r>
            <a:endParaRPr lang="de-DE" dirty="0">
              <a:solidFill>
                <a:srgbClr val="FF0000"/>
              </a:solidFill>
              <a:latin typeface="LMU CompatilFact" panose="02000500060000020003" pitchFamily="2" charset="0"/>
            </a:endParaRPr>
          </a:p>
        </p:txBody>
      </p:sp>
      <p:pic>
        <p:nvPicPr>
          <p:cNvPr id="14" name="Bildschirmaufzeichnung 13">
            <a:hlinkClick r:id="" action="ppaction://media"/>
            <a:extLst>
              <a:ext uri="{FF2B5EF4-FFF2-40B4-BE49-F238E27FC236}">
                <a16:creationId xmlns:a16="http://schemas.microsoft.com/office/drawing/2014/main" xmlns="" id="{BCBBFC03-18E7-4CC6-8092-7989D44C3A2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39952" y="2267744"/>
            <a:ext cx="3964937" cy="3946897"/>
          </a:xfrm>
          <a:prstGeom prst="rect">
            <a:avLst/>
          </a:prstGeom>
        </p:spPr>
      </p:pic>
    </p:spTree>
    <p:extLst>
      <p:ext uri="{BB962C8B-B14F-4D97-AF65-F5344CB8AC3E}">
        <p14:creationId xmlns:p14="http://schemas.microsoft.com/office/powerpoint/2010/main" val="361621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3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rgbClr val="C00000"/>
                </a:solidFill>
                <a:latin typeface="LMU CompatilFact" panose="02000500060000020003" pitchFamily="2" charset="0"/>
              </a:rPr>
              <a:t>Zitationsmethoden</a:t>
            </a:r>
          </a:p>
        </p:txBody>
      </p:sp>
      <p:sp>
        <p:nvSpPr>
          <p:cNvPr id="8" name="Inhaltsplatzhalter 2">
            <a:extLst>
              <a:ext uri="{FF2B5EF4-FFF2-40B4-BE49-F238E27FC236}">
                <a16:creationId xmlns:a16="http://schemas.microsoft.com/office/drawing/2014/main" xmlns="" id="{CAFA335A-711A-42FE-A6B9-9F76A68887D5}"/>
              </a:ext>
            </a:extLst>
          </p:cNvPr>
          <p:cNvSpPr>
            <a:spLocks noGrp="1"/>
          </p:cNvSpPr>
          <p:nvPr>
            <p:ph idx="1"/>
          </p:nvPr>
        </p:nvSpPr>
        <p:spPr>
          <a:xfrm>
            <a:off x="457200" y="2420888"/>
            <a:ext cx="8229600" cy="3921125"/>
          </a:xfrm>
        </p:spPr>
        <p:txBody>
          <a:bodyPr>
            <a:normAutofit fontScale="85000" lnSpcReduction="10000"/>
          </a:bodyPr>
          <a:lstStyle/>
          <a:p>
            <a:r>
              <a:rPr lang="de-DE" b="1" dirty="0">
                <a:solidFill>
                  <a:schemeClr val="tx2"/>
                </a:solidFill>
                <a:latin typeface="LMU CompatilFact" panose="02000500060000020003" pitchFamily="2" charset="0"/>
              </a:rPr>
              <a:t>Nachweis im Text: </a:t>
            </a:r>
            <a:r>
              <a:rPr lang="de-DE" dirty="0">
                <a:latin typeface="LMU CompatilFact" panose="02000500060000020003" pitchFamily="2" charset="0"/>
              </a:rPr>
              <a:t>Der Nachweis für eine Quelle wird im Fließtext aufgenommen. </a:t>
            </a:r>
            <a:br>
              <a:rPr lang="de-DE" dirty="0">
                <a:latin typeface="LMU CompatilFact" panose="02000500060000020003" pitchFamily="2" charset="0"/>
              </a:rPr>
            </a:br>
            <a:r>
              <a:rPr lang="de-DE" dirty="0">
                <a:latin typeface="LMU CompatilFact" panose="02000500060000020003" pitchFamily="2" charset="0"/>
              </a:rPr>
              <a:t>Z.B. „ … werden als Kernsymptom </a:t>
            </a:r>
            <a:r>
              <a:rPr lang="de-DE" dirty="0" err="1">
                <a:latin typeface="LMU CompatilFact" panose="02000500060000020003" pitchFamily="2" charset="0"/>
              </a:rPr>
              <a:t>dyslektischer</a:t>
            </a:r>
            <a:r>
              <a:rPr lang="de-DE" dirty="0">
                <a:latin typeface="LMU CompatilFact" panose="02000500060000020003" pitchFamily="2" charset="0"/>
              </a:rPr>
              <a:t> Kinder betrachtet (</a:t>
            </a:r>
            <a:r>
              <a:rPr lang="de-DE" dirty="0" err="1">
                <a:latin typeface="LMU CompatilFact" panose="02000500060000020003" pitchFamily="2" charset="0"/>
              </a:rPr>
              <a:t>Tunmer</a:t>
            </a:r>
            <a:r>
              <a:rPr lang="de-DE" dirty="0">
                <a:latin typeface="LMU CompatilFact" panose="02000500060000020003" pitchFamily="2" charset="0"/>
              </a:rPr>
              <a:t> &amp; </a:t>
            </a:r>
            <a:r>
              <a:rPr lang="de-DE" dirty="0" err="1">
                <a:latin typeface="LMU CompatilFact" panose="02000500060000020003" pitchFamily="2" charset="0"/>
              </a:rPr>
              <a:t>Greany</a:t>
            </a:r>
            <a:r>
              <a:rPr lang="de-DE" dirty="0">
                <a:latin typeface="LMU CompatilFact" panose="02000500060000020003" pitchFamily="2" charset="0"/>
              </a:rPr>
              <a:t>, 2010), das in enger Beziehung zu …“ </a:t>
            </a:r>
          </a:p>
          <a:p>
            <a:endParaRPr lang="de-DE" dirty="0">
              <a:latin typeface="LMU CompatilFact" panose="02000500060000020003" pitchFamily="2" charset="0"/>
            </a:endParaRPr>
          </a:p>
          <a:p>
            <a:r>
              <a:rPr lang="de-DE" b="1" dirty="0">
                <a:solidFill>
                  <a:schemeClr val="tx2"/>
                </a:solidFill>
                <a:latin typeface="LMU CompatilFact" panose="02000500060000020003" pitchFamily="2" charset="0"/>
              </a:rPr>
              <a:t>Nachweis in Fußnoten: </a:t>
            </a:r>
            <a:r>
              <a:rPr lang="de-DE" dirty="0">
                <a:latin typeface="LMU CompatilFact" panose="02000500060000020003" pitchFamily="2" charset="0"/>
              </a:rPr>
              <a:t>Der Nachweis für eine Quelle wird in einer Fußnote am unteren Rand der Textseite notiert.</a:t>
            </a:r>
          </a:p>
        </p:txBody>
      </p:sp>
      <p:pic>
        <p:nvPicPr>
          <p:cNvPr id="9" name="Grafik 8">
            <a:extLst>
              <a:ext uri="{FF2B5EF4-FFF2-40B4-BE49-F238E27FC236}">
                <a16:creationId xmlns:a16="http://schemas.microsoft.com/office/drawing/2014/main" xmlns="" id="{E25804CD-9F55-4D0C-A376-7AAB4066567D}"/>
              </a:ext>
            </a:extLst>
          </p:cNvPr>
          <p:cNvPicPr>
            <a:picLocks noChangeAspect="1"/>
          </p:cNvPicPr>
          <p:nvPr/>
        </p:nvPicPr>
        <p:blipFill>
          <a:blip r:embed="rId4"/>
          <a:stretch>
            <a:fillRect/>
          </a:stretch>
        </p:blipFill>
        <p:spPr>
          <a:xfrm>
            <a:off x="4294312" y="5744861"/>
            <a:ext cx="4392488" cy="595592"/>
          </a:xfrm>
          <a:prstGeom prst="rect">
            <a:avLst/>
          </a:prstGeom>
        </p:spPr>
      </p:pic>
      <p:pic>
        <p:nvPicPr>
          <p:cNvPr id="10" name="Sound aufgezeichnet">
            <a:hlinkClick r:id="" action="ppaction://media"/>
            <a:extLst>
              <a:ext uri="{FF2B5EF4-FFF2-40B4-BE49-F238E27FC236}">
                <a16:creationId xmlns:a16="http://schemas.microsoft.com/office/drawing/2014/main" xmlns="" id="{706761B1-5336-49E2-82E0-8085D64057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8304" y="316505"/>
            <a:ext cx="609600" cy="609600"/>
          </a:xfrm>
          <a:prstGeom prst="rect">
            <a:avLst/>
          </a:prstGeom>
        </p:spPr>
      </p:pic>
    </p:spTree>
    <p:extLst>
      <p:ext uri="{BB962C8B-B14F-4D97-AF65-F5344CB8AC3E}">
        <p14:creationId xmlns:p14="http://schemas.microsoft.com/office/powerpoint/2010/main" val="239106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8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rgbClr val="C00000"/>
                </a:solidFill>
                <a:latin typeface="LMU CompatilFact" panose="02000500060000020003" pitchFamily="2" charset="0"/>
              </a:rPr>
              <a:t>Zitierweisen</a:t>
            </a:r>
          </a:p>
        </p:txBody>
      </p:sp>
      <p:sp>
        <p:nvSpPr>
          <p:cNvPr id="3" name="Inhaltsplatzhalter 2"/>
          <p:cNvSpPr>
            <a:spLocks noGrp="1"/>
          </p:cNvSpPr>
          <p:nvPr>
            <p:ph idx="1"/>
          </p:nvPr>
        </p:nvSpPr>
        <p:spPr>
          <a:xfrm>
            <a:off x="457200" y="2492896"/>
            <a:ext cx="8229600" cy="3849291"/>
          </a:xfrm>
        </p:spPr>
        <p:txBody>
          <a:bodyPr/>
          <a:lstStyle/>
          <a:p>
            <a:pPr lvl="0"/>
            <a:r>
              <a:rPr lang="de-DE" b="1" dirty="0">
                <a:solidFill>
                  <a:srgbClr val="1F497D"/>
                </a:solidFill>
                <a:latin typeface="LMU CompatilFact" panose="02000500060000020003" pitchFamily="2" charset="0"/>
              </a:rPr>
              <a:t>direktes (wörtliches) Zitat: </a:t>
            </a:r>
            <a:r>
              <a:rPr lang="de-DE" dirty="0">
                <a:solidFill>
                  <a:prstClr val="black"/>
                </a:solidFill>
                <a:latin typeface="LMU CompatilFact" panose="02000500060000020003" pitchFamily="2" charset="0"/>
              </a:rPr>
              <a:t>Übernahme einer wörtlichen Formulierung aus einer Publikation</a:t>
            </a:r>
          </a:p>
          <a:p>
            <a:pPr marL="0" lvl="0" indent="0">
              <a:buNone/>
            </a:pPr>
            <a:endParaRPr lang="de-DE" dirty="0">
              <a:solidFill>
                <a:prstClr val="black"/>
              </a:solidFill>
              <a:latin typeface="LMU CompatilFact" panose="02000500060000020003" pitchFamily="2" charset="0"/>
            </a:endParaRPr>
          </a:p>
          <a:p>
            <a:r>
              <a:rPr lang="de-DE" b="1" dirty="0">
                <a:solidFill>
                  <a:schemeClr val="tx2"/>
                </a:solidFill>
                <a:latin typeface="LMU CompatilFact" panose="02000500060000020003" pitchFamily="2" charset="0"/>
              </a:rPr>
              <a:t>indirektes Zitat: </a:t>
            </a:r>
            <a:r>
              <a:rPr lang="de-DE" dirty="0">
                <a:latin typeface="LMU CompatilFact" panose="02000500060000020003" pitchFamily="2" charset="0"/>
              </a:rPr>
              <a:t>Übernahme eines Gedankens, Verweis auf Forschungsergebnis etc. </a:t>
            </a:r>
          </a:p>
          <a:p>
            <a:endParaRPr lang="de-DE" dirty="0">
              <a:latin typeface="LMU CompatilFact" panose="02000500060000020003" pitchFamily="2" charset="0"/>
            </a:endParaRPr>
          </a:p>
        </p:txBody>
      </p:sp>
      <p:pic>
        <p:nvPicPr>
          <p:cNvPr id="4" name="Sound aufgezeichnet">
            <a:hlinkClick r:id="" action="ppaction://media"/>
            <a:extLst>
              <a:ext uri="{FF2B5EF4-FFF2-40B4-BE49-F238E27FC236}">
                <a16:creationId xmlns:a16="http://schemas.microsoft.com/office/drawing/2014/main" xmlns="" id="{C4CF2AC4-2798-448E-B5D9-6AFC3C9C0F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08304" y="333767"/>
            <a:ext cx="609600" cy="609600"/>
          </a:xfrm>
          <a:prstGeom prst="rect">
            <a:avLst/>
          </a:prstGeom>
        </p:spPr>
      </p:pic>
    </p:spTree>
    <p:extLst>
      <p:ext uri="{BB962C8B-B14F-4D97-AF65-F5344CB8AC3E}">
        <p14:creationId xmlns:p14="http://schemas.microsoft.com/office/powerpoint/2010/main" val="326129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rgbClr val="C00000"/>
                </a:solidFill>
                <a:latin typeface="LMU CompatilFact" panose="02000500060000020003" pitchFamily="2" charset="0"/>
              </a:rPr>
              <a:t>Kennzeichnung direkter (wörtlicher) und indirekter Zitate</a:t>
            </a:r>
          </a:p>
        </p:txBody>
      </p:sp>
      <p:sp>
        <p:nvSpPr>
          <p:cNvPr id="3" name="Inhaltsplatzhalter 2"/>
          <p:cNvSpPr>
            <a:spLocks noGrp="1"/>
          </p:cNvSpPr>
          <p:nvPr>
            <p:ph idx="1"/>
          </p:nvPr>
        </p:nvSpPr>
        <p:spPr>
          <a:xfrm>
            <a:off x="457200" y="2420888"/>
            <a:ext cx="8229600" cy="3960440"/>
          </a:xfrm>
        </p:spPr>
        <p:txBody>
          <a:bodyPr>
            <a:normAutofit fontScale="55000" lnSpcReduction="20000"/>
          </a:bodyPr>
          <a:lstStyle/>
          <a:p>
            <a:pPr marL="185737" lvl="1" indent="0">
              <a:lnSpc>
                <a:spcPct val="120000"/>
              </a:lnSpc>
              <a:spcBef>
                <a:spcPts val="0"/>
              </a:spcBef>
              <a:buNone/>
            </a:pPr>
            <a:r>
              <a:rPr lang="de-DE" sz="3200" b="1" dirty="0">
                <a:solidFill>
                  <a:srgbClr val="1F497D"/>
                </a:solidFill>
                <a:latin typeface="LMU CompatilFact" panose="02000500060000020003" pitchFamily="2" charset="0"/>
              </a:rPr>
              <a:t>für direkte und indirekte Zitate gilt</a:t>
            </a:r>
          </a:p>
          <a:p>
            <a:pPr marL="642937" lvl="1" indent="-457200">
              <a:lnSpc>
                <a:spcPct val="120000"/>
              </a:lnSpc>
              <a:spcBef>
                <a:spcPts val="0"/>
              </a:spcBef>
              <a:buFont typeface="Arial" panose="020B0604020202020204" pitchFamily="34" charset="0"/>
              <a:buChar char="•"/>
            </a:pPr>
            <a:r>
              <a:rPr lang="de-DE" sz="2900" dirty="0">
                <a:latin typeface="LMU CompatilFact" panose="02000500060000020003" pitchFamily="2" charset="0"/>
              </a:rPr>
              <a:t>bei einem Autor: (Müller, 2009)</a:t>
            </a:r>
          </a:p>
          <a:p>
            <a:pPr marL="642937" lvl="1" indent="-457200">
              <a:lnSpc>
                <a:spcPct val="120000"/>
              </a:lnSpc>
              <a:spcBef>
                <a:spcPts val="0"/>
              </a:spcBef>
              <a:buFont typeface="Arial" panose="020B0604020202020204" pitchFamily="34" charset="0"/>
              <a:buChar char="•"/>
            </a:pPr>
            <a:r>
              <a:rPr lang="de-DE" sz="2900" dirty="0">
                <a:latin typeface="LMU CompatilFact" panose="02000500060000020003" pitchFamily="2" charset="0"/>
              </a:rPr>
              <a:t>bei zwei Autoren: (Müller &amp; Meier, 2009)</a:t>
            </a:r>
          </a:p>
          <a:p>
            <a:pPr marL="642937" lvl="1" indent="-457200">
              <a:lnSpc>
                <a:spcPct val="120000"/>
              </a:lnSpc>
              <a:spcBef>
                <a:spcPts val="0"/>
              </a:spcBef>
              <a:buFont typeface="Arial" panose="020B0604020202020204" pitchFamily="34" charset="0"/>
              <a:buChar char="•"/>
            </a:pPr>
            <a:r>
              <a:rPr lang="de-DE" sz="2900" dirty="0">
                <a:latin typeface="LMU CompatilFact" panose="02000500060000020003" pitchFamily="2" charset="0"/>
              </a:rPr>
              <a:t>bei mehr als zwei Autoren: (Müller et al., 2009)</a:t>
            </a:r>
            <a:endParaRPr lang="de-DE" sz="3200" b="1" dirty="0">
              <a:solidFill>
                <a:srgbClr val="1F497D"/>
              </a:solidFill>
              <a:latin typeface="LMU CompatilFact" panose="02000500060000020003" pitchFamily="2" charset="0"/>
            </a:endParaRPr>
          </a:p>
          <a:p>
            <a:pPr marL="185737" lvl="1" indent="0">
              <a:lnSpc>
                <a:spcPct val="120000"/>
              </a:lnSpc>
              <a:spcBef>
                <a:spcPts val="0"/>
              </a:spcBef>
              <a:buNone/>
            </a:pPr>
            <a:r>
              <a:rPr lang="de-DE" sz="3200" b="1" dirty="0">
                <a:solidFill>
                  <a:srgbClr val="1F497D"/>
                </a:solidFill>
                <a:latin typeface="LMU CompatilFact" panose="02000500060000020003" pitchFamily="2" charset="0"/>
              </a:rPr>
              <a:t>direktes (wörtliches) Zitat: </a:t>
            </a:r>
          </a:p>
          <a:p>
            <a:pPr marL="642937" lvl="1" indent="-457200">
              <a:lnSpc>
                <a:spcPct val="120000"/>
              </a:lnSpc>
              <a:spcBef>
                <a:spcPts val="0"/>
              </a:spcBef>
              <a:buFont typeface="Arial" panose="020B0604020202020204" pitchFamily="34" charset="0"/>
              <a:buChar char="•"/>
            </a:pPr>
            <a:r>
              <a:rPr lang="de-DE" sz="2900" dirty="0">
                <a:latin typeface="LMU CompatilFact" panose="02000500060000020003" pitchFamily="2" charset="0"/>
              </a:rPr>
              <a:t>zusätzlich Seitenangabe einfügen: (Müller, 2009, S. 14) oder (Müller &amp; Meier, 2009, S. 14) etc.</a:t>
            </a:r>
          </a:p>
          <a:p>
            <a:pPr marL="185737" lvl="1" indent="0">
              <a:lnSpc>
                <a:spcPct val="120000"/>
              </a:lnSpc>
              <a:spcBef>
                <a:spcPts val="0"/>
              </a:spcBef>
              <a:buNone/>
            </a:pPr>
            <a:r>
              <a:rPr lang="de-DE" sz="3200" b="1" dirty="0">
                <a:solidFill>
                  <a:srgbClr val="1F497D"/>
                </a:solidFill>
                <a:latin typeface="LMU CompatilFact" panose="02000500060000020003" pitchFamily="2" charset="0"/>
              </a:rPr>
              <a:t>indirektes Zitat: </a:t>
            </a:r>
          </a:p>
          <a:p>
            <a:pPr marL="642937" lvl="1" indent="-457200">
              <a:lnSpc>
                <a:spcPct val="120000"/>
              </a:lnSpc>
              <a:spcBef>
                <a:spcPts val="0"/>
              </a:spcBef>
              <a:buFont typeface="Arial" panose="020B0604020202020204" pitchFamily="34" charset="0"/>
              <a:buChar char="•"/>
            </a:pPr>
            <a:r>
              <a:rPr lang="de-DE" sz="2900" dirty="0">
                <a:latin typeface="LMU CompatilFact" panose="02000500060000020003" pitchFamily="2" charset="0"/>
              </a:rPr>
              <a:t>wie bei direktem Zitat nur ohne Seitenangaben; </a:t>
            </a:r>
          </a:p>
          <a:p>
            <a:pPr marL="642937" lvl="1" indent="-457200">
              <a:lnSpc>
                <a:spcPct val="120000"/>
              </a:lnSpc>
              <a:spcBef>
                <a:spcPts val="0"/>
              </a:spcBef>
              <a:buFont typeface="Arial" panose="020B0604020202020204" pitchFamily="34" charset="0"/>
              <a:buChar char="•"/>
            </a:pPr>
            <a:r>
              <a:rPr lang="de-DE" sz="2900" dirty="0">
                <a:latin typeface="LMU CompatilFact" panose="02000500060000020003" pitchFamily="2" charset="0"/>
              </a:rPr>
              <a:t>wird gleichzeitig auf mehrere Quellen verwiesen, werden die Verweise durch Semikolon abgetrennt (z.B. Mehrere Studien (Müller, 2009; Huber, 2013) belegen…)</a:t>
            </a:r>
          </a:p>
          <a:p>
            <a:pPr marL="642937" lvl="1" indent="-457200">
              <a:lnSpc>
                <a:spcPct val="120000"/>
              </a:lnSpc>
              <a:spcBef>
                <a:spcPts val="0"/>
              </a:spcBef>
              <a:buFont typeface="Arial" panose="020B0604020202020204" pitchFamily="34" charset="0"/>
              <a:buChar char="•"/>
            </a:pPr>
            <a:r>
              <a:rPr lang="de-DE" sz="2900" dirty="0">
                <a:latin typeface="LMU CompatilFact" panose="02000500060000020003" pitchFamily="2" charset="0"/>
              </a:rPr>
              <a:t>weder bei indirekten noch bei wörtlichen Zitaten wird ein „vgl.“, „s.“ oder ähnliches eingefügt</a:t>
            </a:r>
          </a:p>
        </p:txBody>
      </p:sp>
      <p:pic>
        <p:nvPicPr>
          <p:cNvPr id="4" name="Sound aufgezeichnet">
            <a:hlinkClick r:id="" action="ppaction://media"/>
            <a:extLst>
              <a:ext uri="{FF2B5EF4-FFF2-40B4-BE49-F238E27FC236}">
                <a16:creationId xmlns:a16="http://schemas.microsoft.com/office/drawing/2014/main" xmlns="" id="{36953BCC-6D5E-4C8E-A009-47F9C57F4B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00192" y="404664"/>
            <a:ext cx="487363" cy="487363"/>
          </a:xfrm>
          <a:prstGeom prst="rect">
            <a:avLst/>
          </a:prstGeom>
        </p:spPr>
      </p:pic>
    </p:spTree>
    <p:extLst>
      <p:ext uri="{BB962C8B-B14F-4D97-AF65-F5344CB8AC3E}">
        <p14:creationId xmlns:p14="http://schemas.microsoft.com/office/powerpoint/2010/main" val="263677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9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r"/>
            <a:r>
              <a:rPr lang="de-DE" b="1" dirty="0">
                <a:solidFill>
                  <a:srgbClr val="C00000"/>
                </a:solidFill>
                <a:latin typeface="LMU CompatilFact" panose="02000500060000020003" pitchFamily="2" charset="0"/>
              </a:rPr>
              <a:t>Beispiele</a:t>
            </a:r>
          </a:p>
        </p:txBody>
      </p:sp>
      <p:sp>
        <p:nvSpPr>
          <p:cNvPr id="3" name="Inhaltsplatzhalter 2"/>
          <p:cNvSpPr>
            <a:spLocks noGrp="1"/>
          </p:cNvSpPr>
          <p:nvPr>
            <p:ph idx="1"/>
          </p:nvPr>
        </p:nvSpPr>
        <p:spPr>
          <a:xfrm>
            <a:off x="457200" y="2267744"/>
            <a:ext cx="8229600" cy="4074443"/>
          </a:xfrm>
        </p:spPr>
        <p:txBody>
          <a:bodyPr>
            <a:normAutofit fontScale="70000" lnSpcReduction="20000"/>
          </a:bodyPr>
          <a:lstStyle/>
          <a:p>
            <a:pPr>
              <a:lnSpc>
                <a:spcPct val="120000"/>
              </a:lnSpc>
              <a:spcBef>
                <a:spcPts val="0"/>
              </a:spcBef>
            </a:pPr>
            <a:r>
              <a:rPr lang="de-DE" dirty="0">
                <a:latin typeface="LMU CompatilFact" panose="02000500060000020003" pitchFamily="2" charset="0"/>
              </a:rPr>
              <a:t>Entsprechende Beeinträchtigungen werden als Kernsymptom </a:t>
            </a:r>
            <a:r>
              <a:rPr lang="de-DE" dirty="0" err="1">
                <a:latin typeface="LMU CompatilFact" panose="02000500060000020003" pitchFamily="2" charset="0"/>
              </a:rPr>
              <a:t>dyslektischer</a:t>
            </a:r>
            <a:r>
              <a:rPr lang="de-DE" dirty="0">
                <a:latin typeface="LMU CompatilFact" panose="02000500060000020003" pitchFamily="2" charset="0"/>
              </a:rPr>
              <a:t> Kinder betrachtet (</a:t>
            </a:r>
            <a:r>
              <a:rPr lang="de-DE" b="1" dirty="0" err="1">
                <a:solidFill>
                  <a:schemeClr val="tx2"/>
                </a:solidFill>
                <a:latin typeface="LMU CompatilFact" panose="02000500060000020003" pitchFamily="2" charset="0"/>
              </a:rPr>
              <a:t>Tunmer</a:t>
            </a:r>
            <a:r>
              <a:rPr lang="de-DE" b="1" dirty="0">
                <a:solidFill>
                  <a:schemeClr val="tx2"/>
                </a:solidFill>
                <a:latin typeface="LMU CompatilFact" panose="02000500060000020003" pitchFamily="2" charset="0"/>
              </a:rPr>
              <a:t> &amp; </a:t>
            </a:r>
            <a:r>
              <a:rPr lang="de-DE" b="1" dirty="0" err="1">
                <a:solidFill>
                  <a:schemeClr val="tx2"/>
                </a:solidFill>
                <a:latin typeface="LMU CompatilFact" panose="02000500060000020003" pitchFamily="2" charset="0"/>
              </a:rPr>
              <a:t>Greany</a:t>
            </a:r>
            <a:r>
              <a:rPr lang="de-DE" b="1" dirty="0">
                <a:solidFill>
                  <a:schemeClr val="tx2"/>
                </a:solidFill>
                <a:latin typeface="LMU CompatilFact" panose="02000500060000020003" pitchFamily="2" charset="0"/>
              </a:rPr>
              <a:t>, 2010</a:t>
            </a:r>
            <a:r>
              <a:rPr lang="de-DE" dirty="0">
                <a:latin typeface="LMU CompatilFact" panose="02000500060000020003" pitchFamily="2" charset="0"/>
              </a:rPr>
              <a:t>), das in enger Beziehung zu Schwierigkeiten mit dem Leseverständnis steht, da umso mehr kognitive Kapazitäten für die Sinnentnahme zur Verfügung stehen, je weniger bewusste Aufmerksamkeit auf die Lesefertigkeit gelenkt werden muss (</a:t>
            </a:r>
            <a:r>
              <a:rPr lang="de-DE" b="1" dirty="0" err="1">
                <a:solidFill>
                  <a:schemeClr val="tx2"/>
                </a:solidFill>
                <a:latin typeface="LMU CompatilFact" panose="02000500060000020003" pitchFamily="2" charset="0"/>
              </a:rPr>
              <a:t>LaBerge</a:t>
            </a:r>
            <a:r>
              <a:rPr lang="de-DE" b="1" dirty="0">
                <a:solidFill>
                  <a:schemeClr val="tx2"/>
                </a:solidFill>
                <a:latin typeface="LMU CompatilFact" panose="02000500060000020003" pitchFamily="2" charset="0"/>
              </a:rPr>
              <a:t> &amp; Samuels, 1974). Berninger et al. (2003, S. 102)</a:t>
            </a:r>
            <a:r>
              <a:rPr lang="de-DE" dirty="0">
                <a:latin typeface="LMU CompatilFact" panose="02000500060000020003" pitchFamily="2" charset="0"/>
              </a:rPr>
              <a:t> zufolge ist davon auszugehen, dass sich das Leseverständnis dann angemessen entwickeln kann, „[…] </a:t>
            </a:r>
            <a:r>
              <a:rPr lang="de-DE" dirty="0" err="1">
                <a:latin typeface="LMU CompatilFact" panose="02000500060000020003" pitchFamily="2" charset="0"/>
              </a:rPr>
              <a:t>if</a:t>
            </a:r>
            <a:r>
              <a:rPr lang="de-DE" dirty="0">
                <a:latin typeface="LMU CompatilFact" panose="02000500060000020003" pitchFamily="2" charset="0"/>
              </a:rPr>
              <a:t> </a:t>
            </a:r>
            <a:r>
              <a:rPr lang="de-DE" dirty="0" err="1">
                <a:latin typeface="LMU CompatilFact" panose="02000500060000020003" pitchFamily="2" charset="0"/>
              </a:rPr>
              <a:t>the</a:t>
            </a:r>
            <a:r>
              <a:rPr lang="de-DE" dirty="0">
                <a:latin typeface="LMU CompatilFact" panose="02000500060000020003" pitchFamily="2" charset="0"/>
              </a:rPr>
              <a:t> </a:t>
            </a:r>
            <a:r>
              <a:rPr lang="de-DE" dirty="0" err="1">
                <a:latin typeface="LMU CompatilFact" panose="02000500060000020003" pitchFamily="2" charset="0"/>
              </a:rPr>
              <a:t>bottleneck</a:t>
            </a:r>
            <a:r>
              <a:rPr lang="de-DE" dirty="0">
                <a:latin typeface="LMU CompatilFact" panose="02000500060000020003" pitchFamily="2" charset="0"/>
              </a:rPr>
              <a:t> in </a:t>
            </a:r>
            <a:r>
              <a:rPr lang="de-DE" dirty="0" err="1">
                <a:latin typeface="LMU CompatilFact" panose="02000500060000020003" pitchFamily="2" charset="0"/>
              </a:rPr>
              <a:t>word</a:t>
            </a:r>
            <a:r>
              <a:rPr lang="de-DE" dirty="0">
                <a:latin typeface="LMU CompatilFact" panose="02000500060000020003" pitchFamily="2" charset="0"/>
              </a:rPr>
              <a:t> </a:t>
            </a:r>
            <a:r>
              <a:rPr lang="de-DE" dirty="0" err="1">
                <a:latin typeface="LMU CompatilFact" panose="02000500060000020003" pitchFamily="2" charset="0"/>
              </a:rPr>
              <a:t>reading</a:t>
            </a:r>
            <a:r>
              <a:rPr lang="de-DE" dirty="0">
                <a:latin typeface="LMU CompatilFact" panose="02000500060000020003" pitchFamily="2" charset="0"/>
              </a:rPr>
              <a:t> </a:t>
            </a:r>
            <a:r>
              <a:rPr lang="de-DE" dirty="0" err="1">
                <a:latin typeface="LMU CompatilFact" panose="02000500060000020003" pitchFamily="2" charset="0"/>
              </a:rPr>
              <a:t>is</a:t>
            </a:r>
            <a:r>
              <a:rPr lang="de-DE" dirty="0">
                <a:latin typeface="LMU CompatilFact" panose="02000500060000020003" pitchFamily="2" charset="0"/>
              </a:rPr>
              <a:t> </a:t>
            </a:r>
            <a:r>
              <a:rPr lang="de-DE" dirty="0" err="1">
                <a:latin typeface="LMU CompatilFact" panose="02000500060000020003" pitchFamily="2" charset="0"/>
              </a:rPr>
              <a:t>eliminated</a:t>
            </a:r>
            <a:r>
              <a:rPr lang="de-DE" dirty="0">
                <a:latin typeface="LMU CompatilFact" panose="02000500060000020003" pitchFamily="2" charset="0"/>
              </a:rPr>
              <a:t> </a:t>
            </a:r>
            <a:r>
              <a:rPr lang="de-DE" dirty="0" err="1">
                <a:latin typeface="LMU CompatilFact" panose="02000500060000020003" pitchFamily="2" charset="0"/>
              </a:rPr>
              <a:t>through</a:t>
            </a:r>
            <a:r>
              <a:rPr lang="de-DE" dirty="0">
                <a:latin typeface="LMU CompatilFact" panose="02000500060000020003" pitchFamily="2" charset="0"/>
              </a:rPr>
              <a:t> explicit code-</a:t>
            </a:r>
            <a:r>
              <a:rPr lang="de-DE" dirty="0" err="1">
                <a:latin typeface="LMU CompatilFact" panose="02000500060000020003" pitchFamily="2" charset="0"/>
              </a:rPr>
              <a:t>based</a:t>
            </a:r>
            <a:r>
              <a:rPr lang="de-DE" dirty="0">
                <a:latin typeface="LMU CompatilFact" panose="02000500060000020003" pitchFamily="2" charset="0"/>
              </a:rPr>
              <a:t> </a:t>
            </a:r>
            <a:r>
              <a:rPr lang="de-DE" dirty="0" err="1">
                <a:latin typeface="LMU CompatilFact" panose="02000500060000020003" pitchFamily="2" charset="0"/>
              </a:rPr>
              <a:t>instruction</a:t>
            </a:r>
            <a:r>
              <a:rPr lang="de-DE" dirty="0">
                <a:latin typeface="LMU CompatilFact" panose="02000500060000020003" pitchFamily="2" charset="0"/>
              </a:rPr>
              <a:t>“. </a:t>
            </a:r>
          </a:p>
          <a:p>
            <a:endParaRPr lang="de-DE" dirty="0">
              <a:latin typeface="LMU CompatilFact" panose="02000500060000020003" pitchFamily="2" charset="0"/>
            </a:endParaRPr>
          </a:p>
        </p:txBody>
      </p:sp>
      <p:sp>
        <p:nvSpPr>
          <p:cNvPr id="4" name="Textfeld 3"/>
          <p:cNvSpPr txBox="1"/>
          <p:nvPr/>
        </p:nvSpPr>
        <p:spPr>
          <a:xfrm>
            <a:off x="323528" y="1462835"/>
            <a:ext cx="5297299" cy="646331"/>
          </a:xfrm>
          <a:prstGeom prst="rect">
            <a:avLst/>
          </a:prstGeom>
          <a:solidFill>
            <a:schemeClr val="accent3"/>
          </a:solidFill>
        </p:spPr>
        <p:txBody>
          <a:bodyPr wrap="square" rtlCol="0">
            <a:spAutoFit/>
          </a:bodyPr>
          <a:lstStyle/>
          <a:p>
            <a:r>
              <a:rPr lang="de-DE" dirty="0">
                <a:latin typeface="LMU CompatilFact" panose="02000500060000020003" pitchFamily="2" charset="0"/>
              </a:rPr>
              <a:t>indirektes Zitat, Übernahme eines Gedankens, Zusammenfassung eines Ergebnisses</a:t>
            </a:r>
          </a:p>
        </p:txBody>
      </p:sp>
      <p:cxnSp>
        <p:nvCxnSpPr>
          <p:cNvPr id="6" name="Gerade Verbindung mit Pfeil 5"/>
          <p:cNvCxnSpPr>
            <a:cxnSpLocks/>
          </p:cNvCxnSpPr>
          <p:nvPr/>
        </p:nvCxnSpPr>
        <p:spPr>
          <a:xfrm>
            <a:off x="2987824" y="2132856"/>
            <a:ext cx="2520280" cy="5760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755576" y="6032065"/>
            <a:ext cx="5297299" cy="369332"/>
          </a:xfrm>
          <a:prstGeom prst="rect">
            <a:avLst/>
          </a:prstGeom>
          <a:solidFill>
            <a:schemeClr val="accent3"/>
          </a:solidFill>
        </p:spPr>
        <p:txBody>
          <a:bodyPr wrap="square" rtlCol="0">
            <a:spAutoFit/>
          </a:bodyPr>
          <a:lstStyle/>
          <a:p>
            <a:r>
              <a:rPr lang="de-DE" dirty="0">
                <a:latin typeface="LMU CompatilFact" panose="02000500060000020003" pitchFamily="2" charset="0"/>
              </a:rPr>
              <a:t>direktes Zitat mit Seitenangabe</a:t>
            </a:r>
          </a:p>
        </p:txBody>
      </p:sp>
      <p:cxnSp>
        <p:nvCxnSpPr>
          <p:cNvPr id="8" name="Gerade Verbindung mit Pfeil 7"/>
          <p:cNvCxnSpPr>
            <a:cxnSpLocks/>
            <a:stCxn id="7" idx="0"/>
          </p:cNvCxnSpPr>
          <p:nvPr/>
        </p:nvCxnSpPr>
        <p:spPr>
          <a:xfrm flipH="1" flipV="1">
            <a:off x="2051720" y="5013177"/>
            <a:ext cx="1352506" cy="10188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Sound aufgezeichnet">
            <a:hlinkClick r:id="" action="ppaction://media"/>
            <a:extLst>
              <a:ext uri="{FF2B5EF4-FFF2-40B4-BE49-F238E27FC236}">
                <a16:creationId xmlns:a16="http://schemas.microsoft.com/office/drawing/2014/main" xmlns="" id="{25B0FBA8-C0DE-4B4B-A760-D67B0EE31C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08304" y="316755"/>
            <a:ext cx="609600" cy="609600"/>
          </a:xfrm>
          <a:prstGeom prst="rect">
            <a:avLst/>
          </a:prstGeom>
        </p:spPr>
      </p:pic>
      <p:sp>
        <p:nvSpPr>
          <p:cNvPr id="9" name="Textfeld 8"/>
          <p:cNvSpPr txBox="1"/>
          <p:nvPr/>
        </p:nvSpPr>
        <p:spPr>
          <a:xfrm>
            <a:off x="7259372" y="3419475"/>
            <a:ext cx="1854093" cy="738664"/>
          </a:xfrm>
          <a:prstGeom prst="rect">
            <a:avLst/>
          </a:prstGeom>
          <a:solidFill>
            <a:schemeClr val="accent3"/>
          </a:solidFill>
        </p:spPr>
        <p:txBody>
          <a:bodyPr wrap="square" rtlCol="0">
            <a:spAutoFit/>
          </a:bodyPr>
          <a:lstStyle/>
          <a:p>
            <a:r>
              <a:rPr lang="de-DE" sz="1400" dirty="0">
                <a:latin typeface="LMU CompatilFact" panose="02000500060000020003" pitchFamily="2" charset="0"/>
              </a:rPr>
              <a:t>der Beitrag stammt von mehr als zwei Autoren </a:t>
            </a:r>
            <a:r>
              <a:rPr lang="de-DE" sz="1400" dirty="0">
                <a:latin typeface="LMU CompatilFact" panose="02000500060000020003" pitchFamily="2" charset="0"/>
                <a:sym typeface="Wingdings" panose="05000000000000000000" pitchFamily="2" charset="2"/>
              </a:rPr>
              <a:t> et al.</a:t>
            </a:r>
            <a:endParaRPr lang="de-DE" sz="1400" dirty="0">
              <a:latin typeface="LMU CompatilFact" panose="02000500060000020003" pitchFamily="2" charset="0"/>
            </a:endParaRPr>
          </a:p>
        </p:txBody>
      </p:sp>
      <p:cxnSp>
        <p:nvCxnSpPr>
          <p:cNvPr id="10" name="Gerade Verbindung mit Pfeil 9"/>
          <p:cNvCxnSpPr/>
          <p:nvPr/>
        </p:nvCxnSpPr>
        <p:spPr>
          <a:xfrm flipH="1">
            <a:off x="8028384" y="4158139"/>
            <a:ext cx="158034" cy="20696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8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7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217910"/>
            <a:ext cx="8229600" cy="842938"/>
          </a:xfrm>
        </p:spPr>
        <p:txBody>
          <a:bodyPr/>
          <a:lstStyle/>
          <a:p>
            <a:r>
              <a:rPr lang="de-DE" b="1" dirty="0">
                <a:solidFill>
                  <a:srgbClr val="C00000"/>
                </a:solidFill>
                <a:latin typeface="LMU CompatilFact" panose="02000500060000020003" pitchFamily="2" charset="0"/>
              </a:rPr>
              <a:t>Das Sekundärzitat</a:t>
            </a:r>
          </a:p>
        </p:txBody>
      </p:sp>
      <p:sp>
        <p:nvSpPr>
          <p:cNvPr id="3" name="Inhaltsplatzhalter 2"/>
          <p:cNvSpPr>
            <a:spLocks noGrp="1"/>
          </p:cNvSpPr>
          <p:nvPr>
            <p:ph idx="1"/>
          </p:nvPr>
        </p:nvSpPr>
        <p:spPr>
          <a:xfrm>
            <a:off x="457200" y="2060848"/>
            <a:ext cx="8229600" cy="4320480"/>
          </a:xfrm>
        </p:spPr>
        <p:txBody>
          <a:bodyPr>
            <a:normAutofit fontScale="47500" lnSpcReduction="20000"/>
          </a:bodyPr>
          <a:lstStyle/>
          <a:p>
            <a:pPr lvl="0">
              <a:lnSpc>
                <a:spcPct val="120000"/>
              </a:lnSpc>
              <a:spcBef>
                <a:spcPts val="0"/>
              </a:spcBef>
            </a:pPr>
            <a:r>
              <a:rPr lang="de-DE" sz="4400" dirty="0">
                <a:latin typeface="LMU CompatilFact" panose="02000500060000020003" pitchFamily="2" charset="0"/>
              </a:rPr>
              <a:t>Verweis auf eine Veröffentlichung, die nicht selber gelesen wurde, sondern auf die bei einem anderen Autor verwiesen wurde (indirektes Zitat) oder die von einem anderen Autor zitiert wurde (direktes Zitat)</a:t>
            </a:r>
          </a:p>
          <a:p>
            <a:pPr lvl="0">
              <a:lnSpc>
                <a:spcPct val="120000"/>
              </a:lnSpc>
              <a:spcBef>
                <a:spcPts val="0"/>
              </a:spcBef>
            </a:pPr>
            <a:r>
              <a:rPr lang="de-DE" sz="4400" dirty="0">
                <a:latin typeface="LMU CompatilFact" panose="02000500060000020003" pitchFamily="2" charset="0"/>
              </a:rPr>
              <a:t>z.B. wird in einer Veröffentlichung von </a:t>
            </a:r>
            <a:r>
              <a:rPr lang="de-DE" sz="4400" dirty="0" err="1">
                <a:latin typeface="LMU CompatilFact" panose="02000500060000020003" pitchFamily="2" charset="0"/>
              </a:rPr>
              <a:t>Oerter</a:t>
            </a:r>
            <a:r>
              <a:rPr lang="de-DE" sz="4400" dirty="0">
                <a:latin typeface="LMU CompatilFact" panose="02000500060000020003" pitchFamily="2" charset="0"/>
              </a:rPr>
              <a:t> (2008) auf einen Gedanken oder ein direktes Zitat von Freud (1928) verwiesen</a:t>
            </a:r>
          </a:p>
          <a:p>
            <a:pPr lvl="0">
              <a:lnSpc>
                <a:spcPct val="120000"/>
              </a:lnSpc>
              <a:spcBef>
                <a:spcPts val="0"/>
              </a:spcBef>
            </a:pPr>
            <a:r>
              <a:rPr lang="de-DE" sz="4400" dirty="0">
                <a:latin typeface="LMU CompatilFact" panose="02000500060000020003" pitchFamily="2" charset="0"/>
              </a:rPr>
              <a:t>Verweis am Ende des Gedankens/Zitats: (Freud, 1928, zitiert nach Oerter, 2008, S. 358). </a:t>
            </a:r>
          </a:p>
          <a:p>
            <a:pPr lvl="0">
              <a:lnSpc>
                <a:spcPct val="120000"/>
              </a:lnSpc>
              <a:spcBef>
                <a:spcPts val="0"/>
              </a:spcBef>
            </a:pPr>
            <a:r>
              <a:rPr lang="de-DE" sz="4400" dirty="0">
                <a:latin typeface="LMU CompatilFact" panose="02000500060000020003" pitchFamily="2" charset="0"/>
              </a:rPr>
              <a:t>Die Publikation von </a:t>
            </a:r>
            <a:r>
              <a:rPr lang="de-DE" sz="4400" dirty="0" err="1">
                <a:latin typeface="LMU CompatilFact" panose="02000500060000020003" pitchFamily="2" charset="0"/>
              </a:rPr>
              <a:t>Oerter</a:t>
            </a:r>
            <a:r>
              <a:rPr lang="de-DE" sz="4400" dirty="0">
                <a:latin typeface="LMU CompatilFact" panose="02000500060000020003" pitchFamily="2" charset="0"/>
              </a:rPr>
              <a:t> erscheint im Literaturverzeichnis, die von Freud nicht (im Literaturverzeichnis erscheinen ausnahmslos die Publikationen, auf die im Text verwiesen wird und die selbst rezipiert wurden) </a:t>
            </a:r>
          </a:p>
          <a:p>
            <a:pPr lvl="0">
              <a:lnSpc>
                <a:spcPct val="120000"/>
              </a:lnSpc>
              <a:spcBef>
                <a:spcPts val="0"/>
              </a:spcBef>
            </a:pPr>
            <a:r>
              <a:rPr lang="de-DE" sz="4400" dirty="0">
                <a:latin typeface="LMU CompatilFact" panose="02000500060000020003" pitchFamily="2" charset="0"/>
              </a:rPr>
              <a:t>sollte nur in Ausnahmefällen verwendet werden</a:t>
            </a:r>
          </a:p>
          <a:p>
            <a:endParaRPr lang="de-DE" dirty="0"/>
          </a:p>
        </p:txBody>
      </p:sp>
      <p:pic>
        <p:nvPicPr>
          <p:cNvPr id="4" name="Sound aufgezeichnet">
            <a:hlinkClick r:id="" action="ppaction://media"/>
            <a:extLst>
              <a:ext uri="{FF2B5EF4-FFF2-40B4-BE49-F238E27FC236}">
                <a16:creationId xmlns:a16="http://schemas.microsoft.com/office/drawing/2014/main" xmlns="" id="{8701887D-C209-4678-A831-724F1D4445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36296" y="332656"/>
            <a:ext cx="609600" cy="609600"/>
          </a:xfrm>
          <a:prstGeom prst="rect">
            <a:avLst/>
          </a:prstGeom>
        </p:spPr>
      </p:pic>
    </p:spTree>
    <p:extLst>
      <p:ext uri="{BB962C8B-B14F-4D97-AF65-F5344CB8AC3E}">
        <p14:creationId xmlns:p14="http://schemas.microsoft.com/office/powerpoint/2010/main" val="73821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6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rgbClr val="C00000"/>
                </a:solidFill>
                <a:latin typeface="LMU CompatilFact" panose="02000500060000020003" pitchFamily="2" charset="0"/>
              </a:rPr>
              <a:t>Das Sekundärzitat</a:t>
            </a:r>
          </a:p>
        </p:txBody>
      </p:sp>
      <p:sp>
        <p:nvSpPr>
          <p:cNvPr id="3" name="Inhaltsplatzhalter 2"/>
          <p:cNvSpPr>
            <a:spLocks noGrp="1"/>
          </p:cNvSpPr>
          <p:nvPr>
            <p:ph idx="1"/>
          </p:nvPr>
        </p:nvSpPr>
        <p:spPr>
          <a:xfrm>
            <a:off x="457200" y="2420888"/>
            <a:ext cx="8229600" cy="3672408"/>
          </a:xfrm>
        </p:spPr>
        <p:txBody>
          <a:bodyPr>
            <a:normAutofit fontScale="92500"/>
          </a:bodyPr>
          <a:lstStyle/>
          <a:p>
            <a:r>
              <a:rPr lang="de-DE" sz="2800" dirty="0">
                <a:latin typeface="LMU CompatilFact" panose="02000500060000020003" pitchFamily="2" charset="0"/>
              </a:rPr>
              <a:t>Auf der Grundlage dieser Annahmen schlugen </a:t>
            </a:r>
            <a:r>
              <a:rPr lang="de-DE" sz="2800" b="1" dirty="0">
                <a:solidFill>
                  <a:schemeClr val="tx2"/>
                </a:solidFill>
                <a:latin typeface="LMU CompatilFact" panose="02000500060000020003" pitchFamily="2" charset="0"/>
              </a:rPr>
              <a:t>Atkinson &amp; Shiffrin (1968, zitiert nach Baddeley, 2001) </a:t>
            </a:r>
            <a:r>
              <a:rPr lang="de-DE" sz="2800" dirty="0">
                <a:latin typeface="LMU CompatilFact" panose="02000500060000020003" pitchFamily="2" charset="0"/>
              </a:rPr>
              <a:t>erstmals ein Gedächtnismodell vor, das neben einem Ultrakurzzeit- und einem LZG ein KZG beinhaltet.</a:t>
            </a:r>
          </a:p>
          <a:p>
            <a:r>
              <a:rPr lang="de-DE" sz="2800" dirty="0">
                <a:latin typeface="LMU CompatilFact" panose="02000500060000020003" pitchFamily="2" charset="0"/>
              </a:rPr>
              <a:t>d.h. Atkinson &amp; </a:t>
            </a:r>
            <a:r>
              <a:rPr lang="de-DE" sz="2800" dirty="0" err="1">
                <a:latin typeface="LMU CompatilFact" panose="02000500060000020003" pitchFamily="2" charset="0"/>
              </a:rPr>
              <a:t>Shifrin</a:t>
            </a:r>
            <a:r>
              <a:rPr lang="de-DE" sz="2800" dirty="0">
                <a:latin typeface="LMU CompatilFact" panose="02000500060000020003" pitchFamily="2" charset="0"/>
              </a:rPr>
              <a:t> wurden nicht selber gelesen</a:t>
            </a:r>
          </a:p>
          <a:p>
            <a:r>
              <a:rPr lang="de-DE" sz="2800" dirty="0">
                <a:latin typeface="LMU CompatilFact" panose="02000500060000020003" pitchFamily="2" charset="0"/>
              </a:rPr>
              <a:t>Baddeley (2001), nicht aber Atkinson &amp; </a:t>
            </a:r>
            <a:r>
              <a:rPr lang="de-DE" sz="2800" dirty="0" err="1">
                <a:latin typeface="LMU CompatilFact" panose="02000500060000020003" pitchFamily="2" charset="0"/>
              </a:rPr>
              <a:t>Shifrin</a:t>
            </a:r>
            <a:r>
              <a:rPr lang="de-DE" sz="2800" dirty="0">
                <a:latin typeface="LMU CompatilFact" panose="02000500060000020003" pitchFamily="2" charset="0"/>
              </a:rPr>
              <a:t> wird ins Literaturverzeichnis aufgenommen</a:t>
            </a:r>
          </a:p>
        </p:txBody>
      </p:sp>
      <p:pic>
        <p:nvPicPr>
          <p:cNvPr id="4" name="Sound aufgezeichnet">
            <a:hlinkClick r:id="" action="ppaction://media"/>
            <a:extLst>
              <a:ext uri="{FF2B5EF4-FFF2-40B4-BE49-F238E27FC236}">
                <a16:creationId xmlns:a16="http://schemas.microsoft.com/office/drawing/2014/main" xmlns="" id="{268410D1-C041-4DB5-A281-2B62E6E8A8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08304" y="349796"/>
            <a:ext cx="609600" cy="609600"/>
          </a:xfrm>
          <a:prstGeom prst="rect">
            <a:avLst/>
          </a:prstGeom>
        </p:spPr>
      </p:pic>
    </p:spTree>
    <p:extLst>
      <p:ext uri="{BB962C8B-B14F-4D97-AF65-F5344CB8AC3E}">
        <p14:creationId xmlns:p14="http://schemas.microsoft.com/office/powerpoint/2010/main" val="127346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1518</Words>
  <Application>Microsoft Office PowerPoint</Application>
  <PresentationFormat>Bildschirmpräsentation (4:3)</PresentationFormat>
  <Paragraphs>130</Paragraphs>
  <Slides>28</Slides>
  <Notes>2</Notes>
  <HiddenSlides>0</HiddenSlides>
  <MMClips>23</MMClips>
  <ScaleCrop>false</ScaleCrop>
  <HeadingPairs>
    <vt:vector size="4" baseType="variant">
      <vt:variant>
        <vt:lpstr>Design</vt:lpstr>
      </vt:variant>
      <vt:variant>
        <vt:i4>1</vt:i4>
      </vt:variant>
      <vt:variant>
        <vt:lpstr>Folientitel</vt:lpstr>
      </vt:variant>
      <vt:variant>
        <vt:i4>28</vt:i4>
      </vt:variant>
    </vt:vector>
  </HeadingPairs>
  <TitlesOfParts>
    <vt:vector size="29" baseType="lpstr">
      <vt:lpstr>Larissa</vt:lpstr>
      <vt:lpstr>Zitation und Literaturverzeichnis -  Vorgaben des Lehrstuhls für Sprachheilpädagogik in Anlehnung an die 7. Version der American Psychological Association (APA)</vt:lpstr>
      <vt:lpstr>Zitierstile</vt:lpstr>
      <vt:lpstr>Zitierstile</vt:lpstr>
      <vt:lpstr>Zitationsmethoden</vt:lpstr>
      <vt:lpstr>Zitierweisen</vt:lpstr>
      <vt:lpstr>Kennzeichnung direkter (wörtlicher) und indirekter Zitate</vt:lpstr>
      <vt:lpstr>Beispiele</vt:lpstr>
      <vt:lpstr>Das Sekundärzitat</vt:lpstr>
      <vt:lpstr>Das Sekundärzitat</vt:lpstr>
      <vt:lpstr>häufige Fehler</vt:lpstr>
      <vt:lpstr>Literaturverzeichnis</vt:lpstr>
      <vt:lpstr>Literaturverzeichnis</vt:lpstr>
      <vt:lpstr>Literaturverzeichnis</vt:lpstr>
      <vt:lpstr>Literaturverzeichnis</vt:lpstr>
      <vt:lpstr>Literaturverzeichnis</vt:lpstr>
      <vt:lpstr>Literaturverzeichnis</vt:lpstr>
      <vt:lpstr>Literaturverzeichnis</vt:lpstr>
      <vt:lpstr>Literaturverzeichnis</vt:lpstr>
      <vt:lpstr>Literaturverzeichnis</vt:lpstr>
      <vt:lpstr>Literaturverzeichnis</vt:lpstr>
      <vt:lpstr>Impressum</vt:lpstr>
      <vt:lpstr>Übung zum Literaturverzeichnis</vt:lpstr>
      <vt:lpstr>Übung zum Zitieren</vt:lpstr>
      <vt:lpstr>Übung zum Literaturverzeichnis</vt:lpstr>
      <vt:lpstr>Übung zum Literaturverzeichnis</vt:lpstr>
      <vt:lpstr>Übung zum Literaturverzeichnis</vt:lpstr>
      <vt:lpstr>Übung zum Zitieren</vt:lpstr>
      <vt:lpstr>Lösungen</vt:lpstr>
    </vt:vector>
  </TitlesOfParts>
  <Company>LMU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Andreas Mayer</dc:creator>
  <cp:lastModifiedBy>Andreas Mayer</cp:lastModifiedBy>
  <cp:revision>194</cp:revision>
  <cp:lastPrinted>2019-01-25T22:04:55Z</cp:lastPrinted>
  <dcterms:created xsi:type="dcterms:W3CDTF">2016-01-08T14:42:00Z</dcterms:created>
  <dcterms:modified xsi:type="dcterms:W3CDTF">2020-11-30T22:44:46Z</dcterms:modified>
</cp:coreProperties>
</file>